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256" r:id="rId2"/>
    <p:sldId id="257" r:id="rId3"/>
    <p:sldId id="30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316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83" r:id="rId24"/>
    <p:sldId id="284" r:id="rId25"/>
    <p:sldId id="285" r:id="rId26"/>
    <p:sldId id="286" r:id="rId27"/>
    <p:sldId id="287" r:id="rId28"/>
    <p:sldId id="288" r:id="rId29"/>
    <p:sldId id="290" r:id="rId30"/>
    <p:sldId id="278" r:id="rId31"/>
    <p:sldId id="279" r:id="rId32"/>
    <p:sldId id="280" r:id="rId33"/>
    <p:sldId id="281" r:id="rId34"/>
    <p:sldId id="313" r:id="rId35"/>
    <p:sldId id="291" r:id="rId36"/>
    <p:sldId id="292" r:id="rId37"/>
    <p:sldId id="293" r:id="rId38"/>
    <p:sldId id="294" r:id="rId39"/>
    <p:sldId id="297" r:id="rId40"/>
    <p:sldId id="296" r:id="rId41"/>
    <p:sldId id="298" r:id="rId42"/>
    <p:sldId id="299" r:id="rId43"/>
    <p:sldId id="311" r:id="rId44"/>
    <p:sldId id="312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14" r:id="rId54"/>
    <p:sldId id="31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3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1A564-F27D-4852-A3A1-7CCBAA111373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2442CA-C4FE-4857-B6BF-BEA1D1C70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598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2442CA-C4FE-4857-B6BF-BEA1D1C704B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125DC-2CB6-4A22-BC15-87380A654C78}" type="datetimeFigureOut">
              <a:rPr lang="en-US" smtClean="0"/>
              <a:pPr/>
              <a:t>10/16/2012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D0C4D9-EC46-408D-AED9-624A014C8E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4.xml"/><Relationship Id="rId2" Type="http://schemas.openxmlformats.org/officeDocument/2006/relationships/slide" Target="slide53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25.xml"/><Relationship Id="rId13" Type="http://schemas.openxmlformats.org/officeDocument/2006/relationships/slide" Target="slide14.xml"/><Relationship Id="rId18" Type="http://schemas.openxmlformats.org/officeDocument/2006/relationships/slide" Target="slide42.xml"/><Relationship Id="rId26" Type="http://schemas.openxmlformats.org/officeDocument/2006/relationships/slide" Target="slide36.xml"/><Relationship Id="rId3" Type="http://schemas.openxmlformats.org/officeDocument/2006/relationships/slide" Target="slide28.xml"/><Relationship Id="rId21" Type="http://schemas.openxmlformats.org/officeDocument/2006/relationships/slide" Target="slide17.xml"/><Relationship Id="rId34" Type="http://schemas.openxmlformats.org/officeDocument/2006/relationships/slide" Target="slide19.xml"/><Relationship Id="rId7" Type="http://schemas.openxmlformats.org/officeDocument/2006/relationships/slide" Target="slide23.xml"/><Relationship Id="rId12" Type="http://schemas.openxmlformats.org/officeDocument/2006/relationships/slide" Target="slide12.xml"/><Relationship Id="rId17" Type="http://schemas.openxmlformats.org/officeDocument/2006/relationships/slide" Target="slide10.xml"/><Relationship Id="rId25" Type="http://schemas.openxmlformats.org/officeDocument/2006/relationships/slide" Target="slide34.xml"/><Relationship Id="rId33" Type="http://schemas.openxmlformats.org/officeDocument/2006/relationships/slide" Target="slide31.xml"/><Relationship Id="rId2" Type="http://schemas.openxmlformats.org/officeDocument/2006/relationships/notesSlide" Target="../notesSlides/notesSlide1.xml"/><Relationship Id="rId16" Type="http://schemas.openxmlformats.org/officeDocument/2006/relationships/slide" Target="slide7.xml"/><Relationship Id="rId20" Type="http://schemas.openxmlformats.org/officeDocument/2006/relationships/slide" Target="slide4.xml"/><Relationship Id="rId29" Type="http://schemas.openxmlformats.org/officeDocument/2006/relationships/slide" Target="slide3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9.xml"/><Relationship Id="rId11" Type="http://schemas.openxmlformats.org/officeDocument/2006/relationships/slide" Target="slide11.xml"/><Relationship Id="rId24" Type="http://schemas.openxmlformats.org/officeDocument/2006/relationships/slide" Target="slide33.xml"/><Relationship Id="rId32" Type="http://schemas.openxmlformats.org/officeDocument/2006/relationships/slide" Target="slide30.xml"/><Relationship Id="rId37" Type="http://schemas.openxmlformats.org/officeDocument/2006/relationships/slide" Target="slide13.xml"/><Relationship Id="rId5" Type="http://schemas.openxmlformats.org/officeDocument/2006/relationships/slide" Target="slide26.xml"/><Relationship Id="rId15" Type="http://schemas.openxmlformats.org/officeDocument/2006/relationships/slide" Target="slide18.xml"/><Relationship Id="rId23" Type="http://schemas.openxmlformats.org/officeDocument/2006/relationships/slide" Target="slide8.xml"/><Relationship Id="rId28" Type="http://schemas.openxmlformats.org/officeDocument/2006/relationships/slide" Target="slide38.xml"/><Relationship Id="rId36" Type="http://schemas.openxmlformats.org/officeDocument/2006/relationships/slide" Target="slide32.xml"/><Relationship Id="rId10" Type="http://schemas.openxmlformats.org/officeDocument/2006/relationships/slide" Target="slide15.xml"/><Relationship Id="rId19" Type="http://schemas.openxmlformats.org/officeDocument/2006/relationships/slide" Target="slide9.xml"/><Relationship Id="rId31" Type="http://schemas.openxmlformats.org/officeDocument/2006/relationships/slide" Target="slide43.xml"/><Relationship Id="rId4" Type="http://schemas.openxmlformats.org/officeDocument/2006/relationships/slide" Target="slide27.xml"/><Relationship Id="rId9" Type="http://schemas.openxmlformats.org/officeDocument/2006/relationships/slide" Target="slide22.xml"/><Relationship Id="rId14" Type="http://schemas.openxmlformats.org/officeDocument/2006/relationships/slide" Target="slide5.xml"/><Relationship Id="rId22" Type="http://schemas.openxmlformats.org/officeDocument/2006/relationships/slide" Target="slide6.xml"/><Relationship Id="rId27" Type="http://schemas.openxmlformats.org/officeDocument/2006/relationships/slide" Target="slide37.xml"/><Relationship Id="rId30" Type="http://schemas.openxmlformats.org/officeDocument/2006/relationships/slide" Target="slide21.xml"/><Relationship Id="rId35" Type="http://schemas.openxmlformats.org/officeDocument/2006/relationships/slide" Target="slide2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>
            <a:noAutofit/>
          </a:bodyPr>
          <a:lstStyle/>
          <a:p>
            <a:r>
              <a:rPr lang="en-US" sz="11500" b="1" smtClean="0"/>
              <a:t>Weather </a:t>
            </a:r>
            <a:r>
              <a:rPr lang="en-US" sz="11500" b="1" dirty="0" smtClean="0"/>
              <a:t>Jeopardy</a:t>
            </a:r>
            <a:endParaRPr lang="en-US" sz="115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________ is what happens when rain, snow, or hail fall.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precipitation?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reading is north, northwest.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the wind direction?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reading is 78</a:t>
            </a:r>
            <a:r>
              <a:rPr lang="en-US" dirty="0" smtClean="0">
                <a:sym typeface="Symbol"/>
              </a:rPr>
              <a:t>F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the temperature?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precipitation?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1905000"/>
            <a:ext cx="8382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reading is 1 inch.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the humidity?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754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The reading is 38%.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reading is 8 mph.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wind speed?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liquid water falling from a cloud to the ground is called ______.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rain?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reading is colors on a map.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7200" y="4953000"/>
            <a:ext cx="81534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rain and clouds on a satellite/radar?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well is _______ (surface or ground) water.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ground?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Rules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4400" dirty="0" smtClean="0"/>
              <a:t>How are you playing?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38200" y="2971800"/>
            <a:ext cx="3048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a Partner</a:t>
            </a:r>
            <a:endParaRPr lang="en-US" dirty="0"/>
          </a:p>
        </p:txBody>
      </p:sp>
      <p:sp>
        <p:nvSpPr>
          <p:cNvPr id="5" name="Rectangle 4">
            <a:hlinkClick r:id="rId3" action="ppaction://hlinksldjump"/>
          </p:cNvPr>
          <p:cNvSpPr/>
          <p:nvPr/>
        </p:nvSpPr>
        <p:spPr>
          <a:xfrm>
            <a:off x="5105400" y="2971800"/>
            <a:ext cx="3048000" cy="1295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With the Class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glacier is _______ (solid or liquid).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solid?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 ocean is a _______ (large or small) body of water.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large?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ubtitle 6"/>
          <p:cNvSpPr txBox="1">
            <a:spLocks/>
          </p:cNvSpPr>
          <p:nvPr/>
        </p:nvSpPr>
        <p:spPr>
          <a:xfrm>
            <a:off x="152400" y="51054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an anemometer?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27432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 This instrument tells us the wind speed.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hygrometer?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7432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the instrument that tells us the humidity.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Subtitle 6"/>
          <p:cNvSpPr txBox="1">
            <a:spLocks/>
          </p:cNvSpPr>
          <p:nvPr/>
        </p:nvSpPr>
        <p:spPr>
          <a:xfrm>
            <a:off x="152400" y="5105400"/>
            <a:ext cx="8763000" cy="685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What is our eyes?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600" y="2667000"/>
            <a:ext cx="80772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what that helped us see what the clouds looked outside when we did our data.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satellite/radar?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3400" y="2667000"/>
            <a:ext cx="8077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tells us if there are clouds or rain happening.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wind vane?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6670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the instrument that tells us the wind direction.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thermometer?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7200" y="25146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the instrument that tells us the temperature.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rain gauge?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81000" y="2438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the instrument that tells us how much rain we have gotten.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a barometer?</a:t>
            </a:r>
            <a:endParaRPr lang="en-US" dirty="0"/>
          </a:p>
        </p:txBody>
      </p:sp>
      <p:sp>
        <p:nvSpPr>
          <p:cNvPr id="5" name="Rectangle 4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" y="2819400"/>
            <a:ext cx="838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This is the instrument that tells us the air pressure.</a:t>
            </a:r>
            <a:endParaRPr lang="en-US" sz="44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hlinkClick r:id="rId3" action="ppaction://hlinksldjump"/>
          </p:cNvPr>
          <p:cNvSpPr/>
          <p:nvPr/>
        </p:nvSpPr>
        <p:spPr>
          <a:xfrm>
            <a:off x="5334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50" name="Rectangle 49">
            <a:hlinkClick r:id="rId4" action="ppaction://hlinksldjump"/>
          </p:cNvPr>
          <p:cNvSpPr/>
          <p:nvPr/>
        </p:nvSpPr>
        <p:spPr>
          <a:xfrm>
            <a:off x="5334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51" name="Rectangle 50">
            <a:hlinkClick r:id="rId5" action="ppaction://hlinksldjump"/>
          </p:cNvPr>
          <p:cNvSpPr/>
          <p:nvPr/>
        </p:nvSpPr>
        <p:spPr>
          <a:xfrm>
            <a:off x="5334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52" name="Rectangle 51">
            <a:hlinkClick r:id="rId6" action="ppaction://hlinksldjump"/>
          </p:cNvPr>
          <p:cNvSpPr/>
          <p:nvPr/>
        </p:nvSpPr>
        <p:spPr>
          <a:xfrm>
            <a:off x="5334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53" name="Rectangle 52">
            <a:hlinkClick r:id="rId7" action="ppaction://hlinksldjump"/>
          </p:cNvPr>
          <p:cNvSpPr/>
          <p:nvPr/>
        </p:nvSpPr>
        <p:spPr>
          <a:xfrm>
            <a:off x="5334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54" name="Rectangle 53">
            <a:hlinkClick r:id="rId8" action="ppaction://hlinksldjump"/>
          </p:cNvPr>
          <p:cNvSpPr/>
          <p:nvPr/>
        </p:nvSpPr>
        <p:spPr>
          <a:xfrm>
            <a:off x="5334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55" name="Rectangle 54">
            <a:hlinkClick r:id="rId9" action="ppaction://hlinksldjump"/>
          </p:cNvPr>
          <p:cNvSpPr/>
          <p:nvPr/>
        </p:nvSpPr>
        <p:spPr>
          <a:xfrm>
            <a:off x="5334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21" name="Rectangle 120">
            <a:hlinkClick r:id="rId10" action="ppaction://hlinksldjump"/>
          </p:cNvPr>
          <p:cNvSpPr/>
          <p:nvPr/>
        </p:nvSpPr>
        <p:spPr>
          <a:xfrm>
            <a:off x="23622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22" name="Rectangle 121">
            <a:hlinkClick r:id="rId11" action="ppaction://hlinksldjump"/>
          </p:cNvPr>
          <p:cNvSpPr/>
          <p:nvPr/>
        </p:nvSpPr>
        <p:spPr>
          <a:xfrm>
            <a:off x="23622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23" name="Rectangle 122">
            <a:hlinkClick r:id="rId12" action="ppaction://hlinksldjump"/>
          </p:cNvPr>
          <p:cNvSpPr/>
          <p:nvPr/>
        </p:nvSpPr>
        <p:spPr>
          <a:xfrm>
            <a:off x="23622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25" name="Rectangle 124">
            <a:hlinkClick r:id="rId13" action="ppaction://hlinksldjump"/>
          </p:cNvPr>
          <p:cNvSpPr/>
          <p:nvPr/>
        </p:nvSpPr>
        <p:spPr>
          <a:xfrm>
            <a:off x="23622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26" name="Rectangle 125">
            <a:hlinkClick r:id="rId14" action="ppaction://hlinksldjump"/>
          </p:cNvPr>
          <p:cNvSpPr/>
          <p:nvPr/>
        </p:nvSpPr>
        <p:spPr>
          <a:xfrm>
            <a:off x="23622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27" name="Rectangle 126">
            <a:hlinkClick r:id="rId15" action="ppaction://hlinksldjump"/>
          </p:cNvPr>
          <p:cNvSpPr/>
          <p:nvPr/>
        </p:nvSpPr>
        <p:spPr>
          <a:xfrm>
            <a:off x="23622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29" name="Rectangle 128">
            <a:hlinkClick r:id="rId16" action="ppaction://hlinksldjump"/>
          </p:cNvPr>
          <p:cNvSpPr/>
          <p:nvPr/>
        </p:nvSpPr>
        <p:spPr>
          <a:xfrm>
            <a:off x="41148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30" name="Rectangle 129">
            <a:hlinkClick r:id="rId17" action="ppaction://hlinksldjump"/>
          </p:cNvPr>
          <p:cNvSpPr/>
          <p:nvPr/>
        </p:nvSpPr>
        <p:spPr>
          <a:xfrm>
            <a:off x="41148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31" name="Rectangle 130">
            <a:hlinkClick r:id="rId18" action="ppaction://hlinksldjump"/>
          </p:cNvPr>
          <p:cNvSpPr/>
          <p:nvPr/>
        </p:nvSpPr>
        <p:spPr>
          <a:xfrm>
            <a:off x="41148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32" name="Rectangle 131">
            <a:hlinkClick r:id="rId19" action="ppaction://hlinksldjump"/>
          </p:cNvPr>
          <p:cNvSpPr/>
          <p:nvPr/>
        </p:nvSpPr>
        <p:spPr>
          <a:xfrm>
            <a:off x="41148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33" name="Rectangle 132">
            <a:hlinkClick r:id="rId20" action="ppaction://hlinksldjump"/>
          </p:cNvPr>
          <p:cNvSpPr/>
          <p:nvPr/>
        </p:nvSpPr>
        <p:spPr>
          <a:xfrm>
            <a:off x="41148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34" name="Rectangle 133">
            <a:hlinkClick r:id="rId21" action="ppaction://hlinksldjump"/>
          </p:cNvPr>
          <p:cNvSpPr/>
          <p:nvPr/>
        </p:nvSpPr>
        <p:spPr>
          <a:xfrm>
            <a:off x="41148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35" name="Rectangle 134">
            <a:hlinkClick r:id="rId22" action="ppaction://hlinksldjump"/>
          </p:cNvPr>
          <p:cNvSpPr/>
          <p:nvPr/>
        </p:nvSpPr>
        <p:spPr>
          <a:xfrm>
            <a:off x="41148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53" name="Rectangle 152">
            <a:hlinkClick r:id="rId23" action="ppaction://hlinksldjump"/>
          </p:cNvPr>
          <p:cNvSpPr/>
          <p:nvPr/>
        </p:nvSpPr>
        <p:spPr>
          <a:xfrm>
            <a:off x="58674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54" name="Rectangle 153">
            <a:hlinkClick r:id="rId24" action="ppaction://hlinksldjump"/>
          </p:cNvPr>
          <p:cNvSpPr/>
          <p:nvPr/>
        </p:nvSpPr>
        <p:spPr>
          <a:xfrm>
            <a:off x="58674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55" name="Rectangle 154">
            <a:hlinkClick r:id="rId25" action="ppaction://hlinksldjump"/>
          </p:cNvPr>
          <p:cNvSpPr/>
          <p:nvPr/>
        </p:nvSpPr>
        <p:spPr>
          <a:xfrm>
            <a:off x="58674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56" name="Rectangle 155">
            <a:hlinkClick r:id="rId26" action="ppaction://hlinksldjump"/>
          </p:cNvPr>
          <p:cNvSpPr/>
          <p:nvPr/>
        </p:nvSpPr>
        <p:spPr>
          <a:xfrm>
            <a:off x="58674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57" name="Rectangle 156">
            <a:hlinkClick r:id="rId27" action="ppaction://hlinksldjump"/>
          </p:cNvPr>
          <p:cNvSpPr/>
          <p:nvPr/>
        </p:nvSpPr>
        <p:spPr>
          <a:xfrm>
            <a:off x="58674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58" name="Rectangle 157">
            <a:hlinkClick r:id="rId28" action="ppaction://hlinksldjump"/>
          </p:cNvPr>
          <p:cNvSpPr/>
          <p:nvPr/>
        </p:nvSpPr>
        <p:spPr>
          <a:xfrm>
            <a:off x="58674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59" name="Rectangle 158">
            <a:hlinkClick r:id="rId29" action="ppaction://hlinksldjump"/>
          </p:cNvPr>
          <p:cNvSpPr/>
          <p:nvPr/>
        </p:nvSpPr>
        <p:spPr>
          <a:xfrm>
            <a:off x="58674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161" name="Rectangle 160">
            <a:hlinkClick r:id="rId30" action="ppaction://hlinksldjump"/>
          </p:cNvPr>
          <p:cNvSpPr/>
          <p:nvPr/>
        </p:nvSpPr>
        <p:spPr>
          <a:xfrm>
            <a:off x="7467600" y="1219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100</a:t>
            </a:r>
            <a:endParaRPr lang="en-US" dirty="0"/>
          </a:p>
        </p:txBody>
      </p:sp>
      <p:sp>
        <p:nvSpPr>
          <p:cNvPr id="162" name="Rectangle 161">
            <a:hlinkClick r:id="rId31" action="ppaction://hlinksldjump"/>
          </p:cNvPr>
          <p:cNvSpPr/>
          <p:nvPr/>
        </p:nvSpPr>
        <p:spPr>
          <a:xfrm>
            <a:off x="7467600" y="1905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200</a:t>
            </a:r>
            <a:endParaRPr lang="en-US" dirty="0"/>
          </a:p>
        </p:txBody>
      </p:sp>
      <p:sp>
        <p:nvSpPr>
          <p:cNvPr id="163" name="Rectangle 162">
            <a:hlinkClick r:id="rId32" action="ppaction://hlinksldjump"/>
          </p:cNvPr>
          <p:cNvSpPr/>
          <p:nvPr/>
        </p:nvSpPr>
        <p:spPr>
          <a:xfrm>
            <a:off x="7467600" y="25908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300</a:t>
            </a:r>
            <a:endParaRPr lang="en-US" dirty="0"/>
          </a:p>
        </p:txBody>
      </p:sp>
      <p:sp>
        <p:nvSpPr>
          <p:cNvPr id="164" name="Rectangle 163">
            <a:hlinkClick r:id="rId33" action="ppaction://hlinksldjump"/>
          </p:cNvPr>
          <p:cNvSpPr/>
          <p:nvPr/>
        </p:nvSpPr>
        <p:spPr>
          <a:xfrm>
            <a:off x="74676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  <p:sp>
        <p:nvSpPr>
          <p:cNvPr id="165" name="Rectangle 164">
            <a:hlinkClick r:id="rId34" action="ppaction://hlinksldjump"/>
          </p:cNvPr>
          <p:cNvSpPr/>
          <p:nvPr/>
        </p:nvSpPr>
        <p:spPr>
          <a:xfrm>
            <a:off x="7467600" y="39624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500</a:t>
            </a:r>
            <a:endParaRPr lang="en-US" dirty="0"/>
          </a:p>
        </p:txBody>
      </p:sp>
      <p:sp>
        <p:nvSpPr>
          <p:cNvPr id="166" name="Rectangle 165">
            <a:hlinkClick r:id="rId35" action="ppaction://hlinksldjump"/>
          </p:cNvPr>
          <p:cNvSpPr/>
          <p:nvPr/>
        </p:nvSpPr>
        <p:spPr>
          <a:xfrm>
            <a:off x="7467600" y="46482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600</a:t>
            </a:r>
            <a:endParaRPr lang="en-US" dirty="0"/>
          </a:p>
        </p:txBody>
      </p:sp>
      <p:sp>
        <p:nvSpPr>
          <p:cNvPr id="167" name="Rectangle 166">
            <a:hlinkClick r:id="rId36" action="ppaction://hlinksldjump"/>
          </p:cNvPr>
          <p:cNvSpPr/>
          <p:nvPr/>
        </p:nvSpPr>
        <p:spPr>
          <a:xfrm>
            <a:off x="7467600" y="53340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700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21336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Weather Tools 2</a:t>
            </a:r>
            <a:endParaRPr lang="en-US" dirty="0"/>
          </a:p>
        </p:txBody>
      </p:sp>
      <p:sp>
        <p:nvSpPr>
          <p:cNvPr id="69" name="Rectangle 68"/>
          <p:cNvSpPr/>
          <p:nvPr/>
        </p:nvSpPr>
        <p:spPr>
          <a:xfrm>
            <a:off x="3810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Weather Tools</a:t>
            </a:r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3886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Fill in the Blank</a:t>
            </a:r>
            <a:endParaRPr lang="en-US" dirty="0"/>
          </a:p>
        </p:txBody>
      </p:sp>
      <p:sp>
        <p:nvSpPr>
          <p:cNvPr id="73" name="Rectangle 72"/>
          <p:cNvSpPr/>
          <p:nvPr/>
        </p:nvSpPr>
        <p:spPr>
          <a:xfrm>
            <a:off x="56388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Water Cycle</a:t>
            </a:r>
            <a:endParaRPr lang="en-US" dirty="0"/>
          </a:p>
        </p:txBody>
      </p:sp>
      <p:sp>
        <p:nvSpPr>
          <p:cNvPr id="74" name="Rectangle 73"/>
          <p:cNvSpPr/>
          <p:nvPr/>
        </p:nvSpPr>
        <p:spPr>
          <a:xfrm>
            <a:off x="7315200" y="152400"/>
            <a:ext cx="1371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Classifying Bodies of Water</a:t>
            </a:r>
            <a:endParaRPr lang="en-US" dirty="0"/>
          </a:p>
        </p:txBody>
      </p:sp>
      <p:sp>
        <p:nvSpPr>
          <p:cNvPr id="57" name="Rectangle 56">
            <a:hlinkClick r:id="rId37" action="ppaction://hlinksldjump"/>
          </p:cNvPr>
          <p:cNvSpPr/>
          <p:nvPr/>
        </p:nvSpPr>
        <p:spPr>
          <a:xfrm>
            <a:off x="2362200" y="3276600"/>
            <a:ext cx="990600" cy="609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400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river is _______ (flowing or stationary).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flowing?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pond is _______ (surface or ground) water.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surface?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 stream is _______ (solid or liquid).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liquid?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This is what is happening at # 2.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evaporation?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530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This is what is happening at the top # 5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run off?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09600" y="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This is what is at the bottom # 5.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ground water?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This is what is happening where the fish are.</a:t>
            </a:r>
            <a:endParaRPr lang="en-US" sz="36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collection?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This is what is happening at # 3.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condensation?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70025"/>
          </a:xfrm>
        </p:spPr>
        <p:txBody>
          <a:bodyPr>
            <a:noAutofit/>
          </a:bodyPr>
          <a:lstStyle/>
          <a:p>
            <a:r>
              <a:rPr lang="en-US" sz="4000" dirty="0" smtClean="0"/>
              <a:t>This is what is happening with the grass.</a:t>
            </a:r>
            <a:endParaRPr lang="en-US" sz="4000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transpiration?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828800" y="1066800"/>
            <a:ext cx="5346700" cy="3720412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When the sun heats water ________ occurs.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evaporation?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________ is what happens when evaporated water joins together.  This can make clouds or water droplets.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condensation?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An ocean is a _______ (fresh or salt) body of water.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salt?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762000" y="4953000"/>
            <a:ext cx="76200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2035175"/>
            <a:ext cx="7772400" cy="1470025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52400" y="4953000"/>
            <a:ext cx="8763000" cy="685800"/>
          </a:xfrm>
        </p:spPr>
        <p:txBody>
          <a:bodyPr>
            <a:noAutofit/>
          </a:bodyPr>
          <a:lstStyle/>
          <a:p>
            <a:endParaRPr lang="en-US" dirty="0"/>
          </a:p>
        </p:txBody>
      </p:sp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The reading is 1027 </a:t>
            </a:r>
            <a:r>
              <a:rPr lang="en-US" dirty="0" err="1" smtClean="0"/>
              <a:t>hPa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the air pressure?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a Partner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shorter person picks the first category and point value.</a:t>
            </a:r>
          </a:p>
          <a:p>
            <a:r>
              <a:rPr lang="en-US" dirty="0" smtClean="0"/>
              <a:t>Click on the selected category and value.</a:t>
            </a:r>
          </a:p>
          <a:p>
            <a:r>
              <a:rPr lang="en-US" dirty="0" smtClean="0"/>
              <a:t>Both partners answer the statement with a question.</a:t>
            </a:r>
          </a:p>
          <a:p>
            <a:r>
              <a:rPr lang="en-US" dirty="0" smtClean="0"/>
              <a:t>Partners write the answer on their whiteboard.</a:t>
            </a:r>
          </a:p>
          <a:p>
            <a:r>
              <a:rPr lang="en-US" dirty="0" smtClean="0"/>
              <a:t>Click again to get the answer.</a:t>
            </a:r>
          </a:p>
          <a:p>
            <a:r>
              <a:rPr lang="en-US" dirty="0" smtClean="0"/>
              <a:t>Whoever is correct gets the points for the answer.  </a:t>
            </a:r>
          </a:p>
          <a:p>
            <a:r>
              <a:rPr lang="en-US" dirty="0" smtClean="0"/>
              <a:t>Write the points and category on a separate paper for each person who got the </a:t>
            </a:r>
            <a:r>
              <a:rPr lang="en-US" smtClean="0"/>
              <a:t>answer correct.</a:t>
            </a:r>
            <a:endParaRPr lang="en-US" dirty="0" smtClean="0"/>
          </a:p>
          <a:p>
            <a:r>
              <a:rPr lang="en-US" dirty="0" smtClean="0"/>
              <a:t>Click on the blue box in the lower right corner to get back to the main board.</a:t>
            </a:r>
          </a:p>
          <a:p>
            <a:r>
              <a:rPr lang="en-US" dirty="0" smtClean="0"/>
              <a:t>Take turns picking the category and point value.</a:t>
            </a:r>
          </a:p>
          <a:p>
            <a:r>
              <a:rPr lang="en-US" dirty="0" smtClean="0"/>
              <a:t>Continue until all categories and values are taken.</a:t>
            </a:r>
          </a:p>
          <a:p>
            <a:r>
              <a:rPr lang="en-US" dirty="0" smtClean="0"/>
              <a:t>The person with the most points at the end wins.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 the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The shorter person from the class picks the first category and point value.</a:t>
            </a:r>
          </a:p>
          <a:p>
            <a:r>
              <a:rPr lang="en-US" sz="2000" dirty="0" smtClean="0"/>
              <a:t>Click on the selected category and value.</a:t>
            </a:r>
          </a:p>
          <a:p>
            <a:r>
              <a:rPr lang="en-US" sz="2000" dirty="0" smtClean="0"/>
              <a:t>Groups get in order from shortest to tallest.</a:t>
            </a:r>
          </a:p>
          <a:p>
            <a:r>
              <a:rPr lang="en-US" sz="2000" dirty="0" smtClean="0"/>
              <a:t>The shortest person in each group will be the first to answer the question.</a:t>
            </a:r>
          </a:p>
          <a:p>
            <a:r>
              <a:rPr lang="en-US" sz="2000" dirty="0" smtClean="0"/>
              <a:t>The person up in each group will answer the statement with a question.</a:t>
            </a:r>
          </a:p>
          <a:p>
            <a:r>
              <a:rPr lang="en-US" sz="2000" dirty="0" smtClean="0"/>
              <a:t>The person who is up in each group write the answer on their whiteboard.</a:t>
            </a:r>
          </a:p>
          <a:p>
            <a:r>
              <a:rPr lang="en-US" sz="2000" dirty="0" smtClean="0"/>
              <a:t>Click again to get the answer.</a:t>
            </a:r>
          </a:p>
          <a:p>
            <a:r>
              <a:rPr lang="en-US" sz="2000" dirty="0" smtClean="0"/>
              <a:t>Whoever is correct gets the points for the answer.</a:t>
            </a:r>
          </a:p>
          <a:p>
            <a:r>
              <a:rPr lang="en-US" sz="2000" dirty="0" smtClean="0"/>
              <a:t>Write the points and category on the board for each team who gets it correct.  </a:t>
            </a:r>
          </a:p>
          <a:p>
            <a:r>
              <a:rPr lang="en-US" sz="2000" dirty="0" smtClean="0"/>
              <a:t>Click on the blue box in the lower right corner to get back to the main board.</a:t>
            </a:r>
          </a:p>
          <a:p>
            <a:r>
              <a:rPr lang="en-US" sz="2000" dirty="0" smtClean="0"/>
              <a:t>Go from right to left from teams picking the category and point value.</a:t>
            </a:r>
          </a:p>
          <a:p>
            <a:r>
              <a:rPr lang="en-US" sz="2000" dirty="0" smtClean="0"/>
              <a:t>Continue until all categories and values are taken.</a:t>
            </a:r>
          </a:p>
          <a:p>
            <a:r>
              <a:rPr lang="en-US" sz="2000" dirty="0" smtClean="0"/>
              <a:t>The group with the most points at the end wins.</a:t>
            </a:r>
            <a:endParaRPr lang="en-US" sz="2000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Weather occurs in the lowest layer of the ________.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What is the atmosphere?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you took the temperature in the ________ or </a:t>
            </a:r>
            <a:r>
              <a:rPr lang="en-US" dirty="0" smtClean="0"/>
              <a:t>evening,</a:t>
            </a:r>
            <a:r>
              <a:rPr lang="en-US" dirty="0" smtClean="0"/>
              <a:t> it woul</a:t>
            </a:r>
            <a:r>
              <a:rPr lang="en-US" dirty="0" smtClean="0"/>
              <a:t>d usually be cooler than at lunchtime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morning?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470025"/>
          </a:xfrm>
        </p:spPr>
        <p:txBody>
          <a:bodyPr>
            <a:noAutofit/>
          </a:bodyPr>
          <a:lstStyle/>
          <a:p>
            <a:r>
              <a:rPr lang="en-US" dirty="0" smtClean="0"/>
              <a:t>This is what is happening at # 4.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5334000"/>
            <a:ext cx="6400800" cy="685800"/>
          </a:xfrm>
        </p:spPr>
        <p:txBody>
          <a:bodyPr/>
          <a:lstStyle/>
          <a:p>
            <a:r>
              <a:rPr lang="en-US" dirty="0" smtClean="0"/>
              <a:t>What is precipitation?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8130" name="Picture 2" descr="http://static.howstuffworks.com/gif/earth-18.jpg"/>
          <p:cNvPicPr>
            <a:picLocks noChangeAspect="1" noChangeArrowheads="1"/>
          </p:cNvPicPr>
          <p:nvPr/>
        </p:nvPicPr>
        <p:blipFill>
          <a:blip r:embed="rId3" cstate="print"/>
          <a:srcRect b="29714"/>
          <a:stretch>
            <a:fillRect/>
          </a:stretch>
        </p:blipFill>
        <p:spPr bwMode="auto">
          <a:xfrm>
            <a:off x="1676400" y="1019439"/>
            <a:ext cx="5638800" cy="392366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On a ________ day the temperature might be lower than on a day that is sunny.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685800"/>
          </a:xfrm>
        </p:spPr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cloudy?</a:t>
            </a:r>
            <a:endParaRPr lang="en-US" dirty="0"/>
          </a:p>
        </p:txBody>
      </p:sp>
      <p:sp>
        <p:nvSpPr>
          <p:cNvPr id="4" name="Rectangle 3">
            <a:hlinkClick r:id="rId2" action="ppaction://hlinksldjump"/>
          </p:cNvPr>
          <p:cNvSpPr/>
          <p:nvPr/>
        </p:nvSpPr>
        <p:spPr>
          <a:xfrm>
            <a:off x="8915400" y="6629400"/>
            <a:ext cx="228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695</TotalTime>
  <Words>899</Words>
  <Application>Microsoft Office PowerPoint</Application>
  <PresentationFormat>On-screen Show (4:3)</PresentationFormat>
  <Paragraphs>144</Paragraphs>
  <Slides>54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Office Theme</vt:lpstr>
      <vt:lpstr>Weather Jeopardy</vt:lpstr>
      <vt:lpstr>Rules</vt:lpstr>
      <vt:lpstr>PowerPoint Presentation</vt:lpstr>
      <vt:lpstr>When the sun heats water ________ occurs.</vt:lpstr>
      <vt:lpstr>The reading is 1027 hPa.</vt:lpstr>
      <vt:lpstr>Weather occurs in the lowest layer of the ________.</vt:lpstr>
      <vt:lpstr>If you took the temperature in the ________ or evening, it would usually be cooler than at lunchtime.</vt:lpstr>
      <vt:lpstr>This is what is happening at # 4.</vt:lpstr>
      <vt:lpstr>On a ________ day the temperature might be lower than on a day that is sunny.</vt:lpstr>
      <vt:lpstr>________ is what happens when rain, snow, or hail fall.</vt:lpstr>
      <vt:lpstr>The reading is north, northwest.</vt:lpstr>
      <vt:lpstr>The reading is 78F.</vt:lpstr>
      <vt:lpstr>PowerPoint Presentation</vt:lpstr>
      <vt:lpstr>PowerPoint Presentation</vt:lpstr>
      <vt:lpstr>The reading is 8 mph.</vt:lpstr>
      <vt:lpstr>PowerPoint Presentation</vt:lpstr>
      <vt:lpstr>The liquid water falling from a cloud to the ground is called ______.</vt:lpstr>
      <vt:lpstr>The reading is colors on a map.</vt:lpstr>
      <vt:lpstr>A well is _______ (surface or ground) water.</vt:lpstr>
      <vt:lpstr>A glacier is _______ (solid or liquid).</vt:lpstr>
      <vt:lpstr>An ocean is a _______ (large or small) body of water.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 river is _______ (flowing or stationary).</vt:lpstr>
      <vt:lpstr>A pond is _______ (surface or ground) water.</vt:lpstr>
      <vt:lpstr>A stream is _______ (solid or liquid).</vt:lpstr>
      <vt:lpstr>This is what is happening at # 2.</vt:lpstr>
      <vt:lpstr>This is what is happening at the top # 5</vt:lpstr>
      <vt:lpstr>PowerPoint Presentation</vt:lpstr>
      <vt:lpstr>This is what is at the bottom # 5.</vt:lpstr>
      <vt:lpstr>This is what is happening where the fish are.</vt:lpstr>
      <vt:lpstr>This is what is happening at # 3.</vt:lpstr>
      <vt:lpstr>This is what is happening with the grass.</vt:lpstr>
      <vt:lpstr>PowerPoint Presentation</vt:lpstr>
      <vt:lpstr>PowerPoint Presentation</vt:lpstr>
      <vt:lpstr>________ is what happens when evaporated water joins together.  This can make clouds or water droplets.</vt:lpstr>
      <vt:lpstr>An ocean is a _______ (fresh or salt) body of water.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With a Partner</vt:lpstr>
      <vt:lpstr>With the Class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Astronomy Jeopardy</dc:title>
  <dc:creator> </dc:creator>
  <cp:lastModifiedBy> </cp:lastModifiedBy>
  <cp:revision>69</cp:revision>
  <dcterms:created xsi:type="dcterms:W3CDTF">2010-11-20T23:23:13Z</dcterms:created>
  <dcterms:modified xsi:type="dcterms:W3CDTF">2012-10-16T20:35:28Z</dcterms:modified>
</cp:coreProperties>
</file>