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30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1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3" r:id="rId24"/>
    <p:sldId id="284" r:id="rId25"/>
    <p:sldId id="285" r:id="rId26"/>
    <p:sldId id="286" r:id="rId27"/>
    <p:sldId id="287" r:id="rId28"/>
    <p:sldId id="288" r:id="rId29"/>
    <p:sldId id="290" r:id="rId30"/>
    <p:sldId id="278" r:id="rId31"/>
    <p:sldId id="279" r:id="rId32"/>
    <p:sldId id="280" r:id="rId33"/>
    <p:sldId id="281" r:id="rId34"/>
    <p:sldId id="313" r:id="rId35"/>
    <p:sldId id="291" r:id="rId36"/>
    <p:sldId id="292" r:id="rId37"/>
    <p:sldId id="293" r:id="rId38"/>
    <p:sldId id="294" r:id="rId39"/>
    <p:sldId id="297" r:id="rId40"/>
    <p:sldId id="296" r:id="rId41"/>
    <p:sldId id="298" r:id="rId42"/>
    <p:sldId id="299" r:id="rId43"/>
    <p:sldId id="311" r:id="rId44"/>
    <p:sldId id="312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14" r:id="rId54"/>
    <p:sldId id="315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1A564-F27D-4852-A3A1-7CCBAA111373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442CA-C4FE-4857-B6BF-BEA1D1C704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42CA-C4FE-4857-B6BF-BEA1D1C704B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25DC-2CB6-4A22-BC15-87380A654C78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C4D9-EC46-408D-AED9-624A014C8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25DC-2CB6-4A22-BC15-87380A654C78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C4D9-EC46-408D-AED9-624A014C8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25DC-2CB6-4A22-BC15-87380A654C78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C4D9-EC46-408D-AED9-624A014C8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25DC-2CB6-4A22-BC15-87380A654C78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C4D9-EC46-408D-AED9-624A014C8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25DC-2CB6-4A22-BC15-87380A654C78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C4D9-EC46-408D-AED9-624A014C8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25DC-2CB6-4A22-BC15-87380A654C78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C4D9-EC46-408D-AED9-624A014C8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25DC-2CB6-4A22-BC15-87380A654C78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C4D9-EC46-408D-AED9-624A014C8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25DC-2CB6-4A22-BC15-87380A654C78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C4D9-EC46-408D-AED9-624A014C8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25DC-2CB6-4A22-BC15-87380A654C78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C4D9-EC46-408D-AED9-624A014C8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25DC-2CB6-4A22-BC15-87380A654C78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C4D9-EC46-408D-AED9-624A014C8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25DC-2CB6-4A22-BC15-87380A654C78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C4D9-EC46-408D-AED9-624A014C8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125DC-2CB6-4A22-BC15-87380A654C78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0C4D9-EC46-408D-AED9-624A014C8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slide" Target="slide5.xml"/><Relationship Id="rId18" Type="http://schemas.openxmlformats.org/officeDocument/2006/relationships/slide" Target="slide4.xml"/><Relationship Id="rId26" Type="http://schemas.openxmlformats.org/officeDocument/2006/relationships/slide" Target="slide21.xml"/><Relationship Id="rId3" Type="http://schemas.openxmlformats.org/officeDocument/2006/relationships/slide" Target="slide28.xml"/><Relationship Id="rId21" Type="http://schemas.openxmlformats.org/officeDocument/2006/relationships/slide" Target="slide33.xml"/><Relationship Id="rId7" Type="http://schemas.openxmlformats.org/officeDocument/2006/relationships/slide" Target="slide23.xml"/><Relationship Id="rId12" Type="http://schemas.openxmlformats.org/officeDocument/2006/relationships/slide" Target="slide14.xml"/><Relationship Id="rId17" Type="http://schemas.openxmlformats.org/officeDocument/2006/relationships/slide" Target="slide9.xml"/><Relationship Id="rId25" Type="http://schemas.openxmlformats.org/officeDocument/2006/relationships/slide" Target="slide38.xml"/><Relationship Id="rId2" Type="http://schemas.openxmlformats.org/officeDocument/2006/relationships/notesSlide" Target="../notesSlides/notesSlide1.xml"/><Relationship Id="rId16" Type="http://schemas.openxmlformats.org/officeDocument/2006/relationships/slide" Target="slide42.xml"/><Relationship Id="rId20" Type="http://schemas.openxmlformats.org/officeDocument/2006/relationships/slide" Target="slide8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11" Type="http://schemas.openxmlformats.org/officeDocument/2006/relationships/slide" Target="slide12.xml"/><Relationship Id="rId24" Type="http://schemas.openxmlformats.org/officeDocument/2006/relationships/slide" Target="slide37.xml"/><Relationship Id="rId32" Type="http://schemas.openxmlformats.org/officeDocument/2006/relationships/slide" Target="slide13.xml"/><Relationship Id="rId5" Type="http://schemas.openxmlformats.org/officeDocument/2006/relationships/slide" Target="slide26.xml"/><Relationship Id="rId15" Type="http://schemas.openxmlformats.org/officeDocument/2006/relationships/slide" Target="slide10.xml"/><Relationship Id="rId23" Type="http://schemas.openxmlformats.org/officeDocument/2006/relationships/slide" Target="slide36.xml"/><Relationship Id="rId28" Type="http://schemas.openxmlformats.org/officeDocument/2006/relationships/slide" Target="slide30.xml"/><Relationship Id="rId10" Type="http://schemas.openxmlformats.org/officeDocument/2006/relationships/slide" Target="slide11.xml"/><Relationship Id="rId19" Type="http://schemas.openxmlformats.org/officeDocument/2006/relationships/slide" Target="slide17.xml"/><Relationship Id="rId31" Type="http://schemas.openxmlformats.org/officeDocument/2006/relationships/slide" Target="slide20.xml"/><Relationship Id="rId4" Type="http://schemas.openxmlformats.org/officeDocument/2006/relationships/slide" Target="slide27.xml"/><Relationship Id="rId9" Type="http://schemas.openxmlformats.org/officeDocument/2006/relationships/slide" Target="slide15.xml"/><Relationship Id="rId14" Type="http://schemas.openxmlformats.org/officeDocument/2006/relationships/slide" Target="slide7.xml"/><Relationship Id="rId22" Type="http://schemas.openxmlformats.org/officeDocument/2006/relationships/slide" Target="slide34.xml"/><Relationship Id="rId27" Type="http://schemas.openxmlformats.org/officeDocument/2006/relationships/slide" Target="slide43.xml"/><Relationship Id="rId30" Type="http://schemas.openxmlformats.org/officeDocument/2006/relationships/slide" Target="slide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89175"/>
          </a:xfrm>
        </p:spPr>
        <p:txBody>
          <a:bodyPr>
            <a:noAutofit/>
          </a:bodyPr>
          <a:lstStyle/>
          <a:p>
            <a:r>
              <a:rPr lang="en-US" sz="11500" b="1" dirty="0" smtClean="0"/>
              <a:t>Matter &amp; Energy Jeopardy</a:t>
            </a:r>
            <a:endParaRPr lang="en-US" sz="115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Water, milk, and orange juice are examples of this.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685800"/>
          </a:xfrm>
        </p:spPr>
        <p:txBody>
          <a:bodyPr/>
          <a:lstStyle/>
          <a:p>
            <a:r>
              <a:rPr lang="en-US" dirty="0" smtClean="0"/>
              <a:t>What is a liquid?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It is a substance that has a definite shape and volume.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685800"/>
          </a:xfrm>
        </p:spPr>
        <p:txBody>
          <a:bodyPr/>
          <a:lstStyle/>
          <a:p>
            <a:r>
              <a:rPr lang="en-US" dirty="0" smtClean="0"/>
              <a:t>What is a solid?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It is a substance that has a definite volume but no definite shape.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685800"/>
          </a:xfrm>
        </p:spPr>
        <p:txBody>
          <a:bodyPr/>
          <a:lstStyle/>
          <a:p>
            <a:r>
              <a:rPr lang="en-US" dirty="0" smtClean="0"/>
              <a:t>What is a liquid?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685800"/>
          </a:xfrm>
        </p:spPr>
        <p:txBody>
          <a:bodyPr/>
          <a:lstStyle/>
          <a:p>
            <a:r>
              <a:rPr lang="en-US" dirty="0" smtClean="0"/>
              <a:t>What is a gas?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9050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It is a substance that has no definite shape or volume.</a:t>
            </a:r>
            <a:endParaRPr lang="en-US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685800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smtClean="0"/>
              <a:t>is </a:t>
            </a:r>
            <a:r>
              <a:rPr lang="en-US" smtClean="0"/>
              <a:t>volume?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905000"/>
            <a:ext cx="7543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It is the measure of how much space an object or substance takes up.</a:t>
            </a:r>
            <a:endParaRPr lang="en-US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Anything that has mass and takes up space.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685800"/>
          </a:xfrm>
        </p:spPr>
        <p:txBody>
          <a:bodyPr/>
          <a:lstStyle/>
          <a:p>
            <a:r>
              <a:rPr lang="en-US" dirty="0" smtClean="0"/>
              <a:t>What is matter?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It is light that is bouncing off of an object or surface.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685800"/>
          </a:xfrm>
        </p:spPr>
        <p:txBody>
          <a:bodyPr/>
          <a:lstStyle/>
          <a:p>
            <a:r>
              <a:rPr lang="en-US" dirty="0" smtClean="0"/>
              <a:t>What is reflection?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685800"/>
          </a:xfrm>
        </p:spPr>
        <p:txBody>
          <a:bodyPr/>
          <a:lstStyle/>
          <a:p>
            <a:r>
              <a:rPr lang="en-US" dirty="0" smtClean="0"/>
              <a:t>What are the molecules in a gas?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as Molecu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1219200"/>
            <a:ext cx="3200400" cy="333535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It what is needed to be able to see an object.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is light?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Rules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400" dirty="0" smtClean="0"/>
              <a:t>How are you playing?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38200" y="2971800"/>
            <a:ext cx="3048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With a Partner</a:t>
            </a:r>
            <a:endParaRPr lang="en-US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5105400" y="2971800"/>
            <a:ext cx="3048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With the Class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It what is happening so that you can see an object.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is light reflecting off of an object?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It is the main source of light energy on Earth.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is the sun?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5715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is 1 kg or 1000g?</a:t>
            </a:r>
            <a:endParaRPr lang="en-US" dirty="0"/>
          </a:p>
        </p:txBody>
      </p:sp>
      <p:pic>
        <p:nvPicPr>
          <p:cNvPr id="4" name="Picture 3" descr="Waxing Gibbous.gif"/>
          <p:cNvPicPr>
            <a:picLocks noChangeAspect="1"/>
          </p:cNvPicPr>
          <p:nvPr/>
        </p:nvPicPr>
        <p:blipFill>
          <a:blip r:embed="rId2" cstate="print"/>
          <a:srcRect l="5088" t="4247" r="7895" b="15789"/>
          <a:stretch>
            <a:fillRect/>
          </a:stretch>
        </p:blipFill>
        <p:spPr>
          <a:xfrm>
            <a:off x="2362200" y="368580"/>
            <a:ext cx="4114800" cy="5041620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5715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is 700g?</a:t>
            </a:r>
            <a:endParaRPr lang="en-US" dirty="0"/>
          </a:p>
        </p:txBody>
      </p:sp>
      <p:pic>
        <p:nvPicPr>
          <p:cNvPr id="4" name="Picture 3" descr="Waxing Gibbous.gif"/>
          <p:cNvPicPr>
            <a:picLocks noChangeAspect="1"/>
          </p:cNvPicPr>
          <p:nvPr/>
        </p:nvPicPr>
        <p:blipFill>
          <a:blip r:embed="rId2" cstate="print"/>
          <a:srcRect l="11228" t="29474" r="18596" b="11579"/>
          <a:stretch>
            <a:fillRect/>
          </a:stretch>
        </p:blipFill>
        <p:spPr>
          <a:xfrm>
            <a:off x="2590800" y="228600"/>
            <a:ext cx="4572000" cy="5120640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is a pan balance?</a:t>
            </a:r>
            <a:endParaRPr lang="en-US" dirty="0"/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an Balance.jpg"/>
          <p:cNvPicPr>
            <a:picLocks noChangeAspect="1"/>
          </p:cNvPicPr>
          <p:nvPr/>
        </p:nvPicPr>
        <p:blipFill>
          <a:blip r:embed="rId3" cstate="print"/>
          <a:srcRect l="6825" t="29683" r="9365" b="24603"/>
          <a:stretch>
            <a:fillRect/>
          </a:stretch>
        </p:blipFill>
        <p:spPr>
          <a:xfrm>
            <a:off x="2209800" y="1905000"/>
            <a:ext cx="4191000" cy="2286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is a beam balance?</a:t>
            </a:r>
            <a:endParaRPr lang="en-US" dirty="0"/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eam Bala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2133600"/>
            <a:ext cx="5166541" cy="217855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is a spring scale?</a:t>
            </a:r>
            <a:endParaRPr lang="en-US" dirty="0"/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pring Sc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5000" y="1219200"/>
            <a:ext cx="2794000" cy="33147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is a platform scale?</a:t>
            </a:r>
            <a:endParaRPr lang="en-US" dirty="0"/>
          </a:p>
        </p:txBody>
      </p:sp>
      <p:pic>
        <p:nvPicPr>
          <p:cNvPr id="4" name="Picture 3" descr="Waxing Gibbou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7012" y="1219200"/>
            <a:ext cx="3609974" cy="3619499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latform Sca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990600"/>
            <a:ext cx="3209925" cy="381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381000" y="1295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50" name="Rectangle 49">
            <a:hlinkClick r:id="rId4" action="ppaction://hlinksldjump"/>
          </p:cNvPr>
          <p:cNvSpPr/>
          <p:nvPr/>
        </p:nvSpPr>
        <p:spPr>
          <a:xfrm>
            <a:off x="381000" y="21336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51" name="Rectangle 50">
            <a:hlinkClick r:id="rId5" action="ppaction://hlinksldjump"/>
          </p:cNvPr>
          <p:cNvSpPr/>
          <p:nvPr/>
        </p:nvSpPr>
        <p:spPr>
          <a:xfrm>
            <a:off x="381000" y="29718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300</a:t>
            </a:r>
            <a:endParaRPr lang="en-US" dirty="0"/>
          </a:p>
        </p:txBody>
      </p:sp>
      <p:sp>
        <p:nvSpPr>
          <p:cNvPr id="52" name="Rectangle 51">
            <a:hlinkClick r:id="rId6" action="ppaction://hlinksldjump"/>
          </p:cNvPr>
          <p:cNvSpPr/>
          <p:nvPr/>
        </p:nvSpPr>
        <p:spPr>
          <a:xfrm>
            <a:off x="381000" y="38100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400</a:t>
            </a:r>
            <a:endParaRPr lang="en-US" dirty="0"/>
          </a:p>
        </p:txBody>
      </p:sp>
      <p:sp>
        <p:nvSpPr>
          <p:cNvPr id="53" name="Rectangle 52">
            <a:hlinkClick r:id="rId7" action="ppaction://hlinksldjump"/>
          </p:cNvPr>
          <p:cNvSpPr/>
          <p:nvPr/>
        </p:nvSpPr>
        <p:spPr>
          <a:xfrm>
            <a:off x="381000" y="46482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500</a:t>
            </a:r>
            <a:endParaRPr lang="en-US" dirty="0"/>
          </a:p>
        </p:txBody>
      </p:sp>
      <p:sp>
        <p:nvSpPr>
          <p:cNvPr id="54" name="Rectangle 53">
            <a:hlinkClick r:id="rId8" action="ppaction://hlinksldjump"/>
          </p:cNvPr>
          <p:cNvSpPr/>
          <p:nvPr/>
        </p:nvSpPr>
        <p:spPr>
          <a:xfrm>
            <a:off x="3810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600</a:t>
            </a:r>
            <a:endParaRPr lang="en-US" dirty="0"/>
          </a:p>
        </p:txBody>
      </p:sp>
      <p:sp>
        <p:nvSpPr>
          <p:cNvPr id="121" name="Rectangle 120">
            <a:hlinkClick r:id="rId9" action="ppaction://hlinksldjump"/>
          </p:cNvPr>
          <p:cNvSpPr/>
          <p:nvPr/>
        </p:nvSpPr>
        <p:spPr>
          <a:xfrm>
            <a:off x="2209800" y="1295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122" name="Rectangle 121">
            <a:hlinkClick r:id="rId10" action="ppaction://hlinksldjump"/>
          </p:cNvPr>
          <p:cNvSpPr/>
          <p:nvPr/>
        </p:nvSpPr>
        <p:spPr>
          <a:xfrm>
            <a:off x="2209800" y="21336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123" name="Rectangle 122">
            <a:hlinkClick r:id="rId11" action="ppaction://hlinksldjump"/>
          </p:cNvPr>
          <p:cNvSpPr/>
          <p:nvPr/>
        </p:nvSpPr>
        <p:spPr>
          <a:xfrm>
            <a:off x="2209800" y="29718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300</a:t>
            </a:r>
            <a:endParaRPr lang="en-US" dirty="0"/>
          </a:p>
        </p:txBody>
      </p:sp>
      <p:sp>
        <p:nvSpPr>
          <p:cNvPr id="125" name="Rectangle 124">
            <a:hlinkClick r:id="rId12" action="ppaction://hlinksldjump"/>
          </p:cNvPr>
          <p:cNvSpPr/>
          <p:nvPr/>
        </p:nvSpPr>
        <p:spPr>
          <a:xfrm>
            <a:off x="2209800" y="46482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500</a:t>
            </a:r>
            <a:endParaRPr lang="en-US" dirty="0"/>
          </a:p>
        </p:txBody>
      </p:sp>
      <p:sp>
        <p:nvSpPr>
          <p:cNvPr id="126" name="Rectangle 125">
            <a:hlinkClick r:id="rId13" action="ppaction://hlinksldjump"/>
          </p:cNvPr>
          <p:cNvSpPr/>
          <p:nvPr/>
        </p:nvSpPr>
        <p:spPr>
          <a:xfrm>
            <a:off x="22098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600</a:t>
            </a:r>
            <a:endParaRPr lang="en-US" dirty="0"/>
          </a:p>
        </p:txBody>
      </p:sp>
      <p:sp>
        <p:nvSpPr>
          <p:cNvPr id="129" name="Rectangle 128">
            <a:hlinkClick r:id="rId14" action="ppaction://hlinksldjump"/>
          </p:cNvPr>
          <p:cNvSpPr/>
          <p:nvPr/>
        </p:nvSpPr>
        <p:spPr>
          <a:xfrm>
            <a:off x="4038600" y="1295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130" name="Rectangle 129">
            <a:hlinkClick r:id="rId15" action="ppaction://hlinksldjump"/>
          </p:cNvPr>
          <p:cNvSpPr/>
          <p:nvPr/>
        </p:nvSpPr>
        <p:spPr>
          <a:xfrm>
            <a:off x="4038600" y="21336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131" name="Rectangle 130">
            <a:hlinkClick r:id="rId16" action="ppaction://hlinksldjump"/>
          </p:cNvPr>
          <p:cNvSpPr/>
          <p:nvPr/>
        </p:nvSpPr>
        <p:spPr>
          <a:xfrm>
            <a:off x="4038600" y="29718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300</a:t>
            </a:r>
            <a:endParaRPr lang="en-US" dirty="0"/>
          </a:p>
        </p:txBody>
      </p:sp>
      <p:sp>
        <p:nvSpPr>
          <p:cNvPr id="132" name="Rectangle 131">
            <a:hlinkClick r:id="rId17" action="ppaction://hlinksldjump"/>
          </p:cNvPr>
          <p:cNvSpPr/>
          <p:nvPr/>
        </p:nvSpPr>
        <p:spPr>
          <a:xfrm>
            <a:off x="4038600" y="38100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400</a:t>
            </a:r>
            <a:endParaRPr lang="en-US" dirty="0"/>
          </a:p>
        </p:txBody>
      </p:sp>
      <p:sp>
        <p:nvSpPr>
          <p:cNvPr id="133" name="Rectangle 132">
            <a:hlinkClick r:id="rId18" action="ppaction://hlinksldjump"/>
          </p:cNvPr>
          <p:cNvSpPr/>
          <p:nvPr/>
        </p:nvSpPr>
        <p:spPr>
          <a:xfrm>
            <a:off x="4038600" y="46482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500</a:t>
            </a:r>
            <a:endParaRPr lang="en-US" dirty="0"/>
          </a:p>
        </p:txBody>
      </p:sp>
      <p:sp>
        <p:nvSpPr>
          <p:cNvPr id="134" name="Rectangle 133">
            <a:hlinkClick r:id="rId19" action="ppaction://hlinksldjump"/>
          </p:cNvPr>
          <p:cNvSpPr/>
          <p:nvPr/>
        </p:nvSpPr>
        <p:spPr>
          <a:xfrm>
            <a:off x="40386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600</a:t>
            </a:r>
            <a:endParaRPr lang="en-US" dirty="0"/>
          </a:p>
        </p:txBody>
      </p:sp>
      <p:sp>
        <p:nvSpPr>
          <p:cNvPr id="153" name="Rectangle 152">
            <a:hlinkClick r:id="rId20" action="ppaction://hlinksldjump"/>
          </p:cNvPr>
          <p:cNvSpPr/>
          <p:nvPr/>
        </p:nvSpPr>
        <p:spPr>
          <a:xfrm>
            <a:off x="5943600" y="1295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154" name="Rectangle 153">
            <a:hlinkClick r:id="rId21" action="ppaction://hlinksldjump"/>
          </p:cNvPr>
          <p:cNvSpPr/>
          <p:nvPr/>
        </p:nvSpPr>
        <p:spPr>
          <a:xfrm>
            <a:off x="5943600" y="21336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155" name="Rectangle 154">
            <a:hlinkClick r:id="rId22" action="ppaction://hlinksldjump"/>
          </p:cNvPr>
          <p:cNvSpPr/>
          <p:nvPr/>
        </p:nvSpPr>
        <p:spPr>
          <a:xfrm>
            <a:off x="5943600" y="29718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300</a:t>
            </a:r>
            <a:endParaRPr lang="en-US" dirty="0"/>
          </a:p>
        </p:txBody>
      </p:sp>
      <p:sp>
        <p:nvSpPr>
          <p:cNvPr id="156" name="Rectangle 155">
            <a:hlinkClick r:id="rId23" action="ppaction://hlinksldjump"/>
          </p:cNvPr>
          <p:cNvSpPr/>
          <p:nvPr/>
        </p:nvSpPr>
        <p:spPr>
          <a:xfrm>
            <a:off x="5943600" y="38100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400</a:t>
            </a:r>
            <a:endParaRPr lang="en-US" dirty="0"/>
          </a:p>
        </p:txBody>
      </p:sp>
      <p:sp>
        <p:nvSpPr>
          <p:cNvPr id="157" name="Rectangle 156">
            <a:hlinkClick r:id="rId24" action="ppaction://hlinksldjump"/>
          </p:cNvPr>
          <p:cNvSpPr/>
          <p:nvPr/>
        </p:nvSpPr>
        <p:spPr>
          <a:xfrm>
            <a:off x="5943600" y="46482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500</a:t>
            </a:r>
            <a:endParaRPr lang="en-US" dirty="0"/>
          </a:p>
        </p:txBody>
      </p:sp>
      <p:sp>
        <p:nvSpPr>
          <p:cNvPr id="158" name="Rectangle 157">
            <a:hlinkClick r:id="rId25" action="ppaction://hlinksldjump"/>
          </p:cNvPr>
          <p:cNvSpPr/>
          <p:nvPr/>
        </p:nvSpPr>
        <p:spPr>
          <a:xfrm>
            <a:off x="59436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600</a:t>
            </a:r>
            <a:endParaRPr lang="en-US" dirty="0"/>
          </a:p>
        </p:txBody>
      </p:sp>
      <p:sp>
        <p:nvSpPr>
          <p:cNvPr id="161" name="Rectangle 160">
            <a:hlinkClick r:id="rId26" action="ppaction://hlinksldjump"/>
          </p:cNvPr>
          <p:cNvSpPr/>
          <p:nvPr/>
        </p:nvSpPr>
        <p:spPr>
          <a:xfrm>
            <a:off x="7696200" y="1295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162" name="Rectangle 161">
            <a:hlinkClick r:id="rId27" action="ppaction://hlinksldjump"/>
          </p:cNvPr>
          <p:cNvSpPr/>
          <p:nvPr/>
        </p:nvSpPr>
        <p:spPr>
          <a:xfrm>
            <a:off x="7696200" y="21336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163" name="Rectangle 162">
            <a:hlinkClick r:id="rId28" action="ppaction://hlinksldjump"/>
          </p:cNvPr>
          <p:cNvSpPr/>
          <p:nvPr/>
        </p:nvSpPr>
        <p:spPr>
          <a:xfrm>
            <a:off x="7696200" y="29718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300</a:t>
            </a:r>
            <a:endParaRPr lang="en-US" dirty="0"/>
          </a:p>
        </p:txBody>
      </p:sp>
      <p:sp>
        <p:nvSpPr>
          <p:cNvPr id="164" name="Rectangle 163">
            <a:hlinkClick r:id="rId29" action="ppaction://hlinksldjump"/>
          </p:cNvPr>
          <p:cNvSpPr/>
          <p:nvPr/>
        </p:nvSpPr>
        <p:spPr>
          <a:xfrm>
            <a:off x="7696200" y="38100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400</a:t>
            </a:r>
            <a:endParaRPr lang="en-US" dirty="0"/>
          </a:p>
        </p:txBody>
      </p:sp>
      <p:sp>
        <p:nvSpPr>
          <p:cNvPr id="165" name="Rectangle 164">
            <a:hlinkClick r:id="rId30" action="ppaction://hlinksldjump"/>
          </p:cNvPr>
          <p:cNvSpPr/>
          <p:nvPr/>
        </p:nvSpPr>
        <p:spPr>
          <a:xfrm>
            <a:off x="7696200" y="46482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500</a:t>
            </a:r>
            <a:endParaRPr lang="en-US" dirty="0"/>
          </a:p>
        </p:txBody>
      </p:sp>
      <p:sp>
        <p:nvSpPr>
          <p:cNvPr id="166" name="Rectangle 165">
            <a:hlinkClick r:id="rId31" action="ppaction://hlinksldjump"/>
          </p:cNvPr>
          <p:cNvSpPr/>
          <p:nvPr/>
        </p:nvSpPr>
        <p:spPr>
          <a:xfrm>
            <a:off x="76962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600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1981200" y="152400"/>
            <a:ext cx="137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Basic Terms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228600" y="152400"/>
            <a:ext cx="137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Scales &amp; Balances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3810000" y="152400"/>
            <a:ext cx="137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States of Matter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5715000" y="152400"/>
            <a:ext cx="137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Metric &amp; Standard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7467600" y="152400"/>
            <a:ext cx="137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Things Work</a:t>
            </a:r>
            <a:endParaRPr lang="en-US" dirty="0"/>
          </a:p>
        </p:txBody>
      </p:sp>
      <p:sp>
        <p:nvSpPr>
          <p:cNvPr id="57" name="Rectangle 56">
            <a:hlinkClick r:id="rId32" action="ppaction://hlinksldjump"/>
          </p:cNvPr>
          <p:cNvSpPr/>
          <p:nvPr/>
        </p:nvSpPr>
        <p:spPr>
          <a:xfrm>
            <a:off x="2209800" y="38100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400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It is what caused the food coloring to travel all throughout the water in our experiment.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is the movement of water molecules?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way light travels.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is in a straight line?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46 in, 79 lbs, and 81 gal are examples of this.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is standard/imperial measurement?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is 56 </a:t>
            </a:r>
            <a:r>
              <a:rPr lang="en-US" dirty="0" err="1" smtClean="0"/>
              <a:t>mL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990600"/>
            <a:ext cx="2566987" cy="348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is the standard/imperial side of a ruler?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300" y="2014538"/>
            <a:ext cx="58674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is metric side of a ruler?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447800"/>
            <a:ext cx="58293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685800"/>
          </a:xfrm>
        </p:spPr>
        <p:txBody>
          <a:bodyPr/>
          <a:lstStyle/>
          <a:p>
            <a:r>
              <a:rPr lang="en-US" dirty="0" smtClean="0"/>
              <a:t>What are the molecules in a solid?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olid Molecu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1295400"/>
            <a:ext cx="3200400" cy="333617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Ice, chairs, and apples are examples of this.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is a solid?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It is energy.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is needed to change a solid to a liquid to a gas?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It is the amount of matter in objects and substances.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6858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/>
              <a:t>mass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a Partner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shorter person picks the first category and point value.</a:t>
            </a:r>
          </a:p>
          <a:p>
            <a:r>
              <a:rPr lang="en-US" dirty="0" smtClean="0"/>
              <a:t>Click on the selected category and value.</a:t>
            </a:r>
          </a:p>
          <a:p>
            <a:r>
              <a:rPr lang="en-US" dirty="0" smtClean="0"/>
              <a:t>Both partners answer the statement with a question.</a:t>
            </a:r>
          </a:p>
          <a:p>
            <a:r>
              <a:rPr lang="en-US" dirty="0" smtClean="0"/>
              <a:t>Partners write the answer on their whiteboard.</a:t>
            </a:r>
          </a:p>
          <a:p>
            <a:r>
              <a:rPr lang="en-US" dirty="0" smtClean="0"/>
              <a:t>Click again to get the answer.</a:t>
            </a:r>
          </a:p>
          <a:p>
            <a:r>
              <a:rPr lang="en-US" dirty="0" smtClean="0"/>
              <a:t>Whoever is correct gets the points for the answer.  </a:t>
            </a:r>
          </a:p>
          <a:p>
            <a:r>
              <a:rPr lang="en-US" dirty="0" smtClean="0"/>
              <a:t>Write the points and category on a separate paper for each person who got the </a:t>
            </a:r>
            <a:r>
              <a:rPr lang="en-US" smtClean="0"/>
              <a:t>answer correct.</a:t>
            </a:r>
            <a:endParaRPr lang="en-US" dirty="0" smtClean="0"/>
          </a:p>
          <a:p>
            <a:r>
              <a:rPr lang="en-US" dirty="0" smtClean="0"/>
              <a:t>Click on the blue box in the lower right corner to get back to the main board.</a:t>
            </a:r>
          </a:p>
          <a:p>
            <a:r>
              <a:rPr lang="en-US" dirty="0" smtClean="0"/>
              <a:t>Take turns picking the category and point value.</a:t>
            </a:r>
          </a:p>
          <a:p>
            <a:r>
              <a:rPr lang="en-US" dirty="0" smtClean="0"/>
              <a:t>Continue until all categories and values are taken.</a:t>
            </a:r>
          </a:p>
          <a:p>
            <a:r>
              <a:rPr lang="en-US" dirty="0" smtClean="0"/>
              <a:t>The person with the most points at the end wins.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the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The shorter person from the class picks the first category and point value.</a:t>
            </a:r>
          </a:p>
          <a:p>
            <a:r>
              <a:rPr lang="en-US" sz="2000" dirty="0" smtClean="0"/>
              <a:t>Click on the selected category and value.</a:t>
            </a:r>
          </a:p>
          <a:p>
            <a:r>
              <a:rPr lang="en-US" sz="2000" dirty="0" smtClean="0"/>
              <a:t>Groups get in order from shortest to tallest.</a:t>
            </a:r>
          </a:p>
          <a:p>
            <a:r>
              <a:rPr lang="en-US" sz="2000" dirty="0" smtClean="0"/>
              <a:t>The shortest person in each group will be the first to answer the question.</a:t>
            </a:r>
          </a:p>
          <a:p>
            <a:r>
              <a:rPr lang="en-US" sz="2000" dirty="0" smtClean="0"/>
              <a:t>The person up in each group will answer the statement with a question.</a:t>
            </a:r>
          </a:p>
          <a:p>
            <a:r>
              <a:rPr lang="en-US" sz="2000" dirty="0" smtClean="0"/>
              <a:t>The person who is up in each group write the answer on their whiteboard.</a:t>
            </a:r>
          </a:p>
          <a:p>
            <a:r>
              <a:rPr lang="en-US" sz="2000" dirty="0" smtClean="0"/>
              <a:t>Click again to get the answer.</a:t>
            </a:r>
          </a:p>
          <a:p>
            <a:r>
              <a:rPr lang="en-US" sz="2000" dirty="0" smtClean="0"/>
              <a:t>Whoever is correct gets the points for the answer.</a:t>
            </a:r>
          </a:p>
          <a:p>
            <a:r>
              <a:rPr lang="en-US" sz="2000" dirty="0" smtClean="0"/>
              <a:t>Write the points and category on the board for each team who gets it correct.  </a:t>
            </a:r>
          </a:p>
          <a:p>
            <a:r>
              <a:rPr lang="en-US" sz="2000" dirty="0" smtClean="0"/>
              <a:t>Click on the blue box in the lower right corner to get back to the main board.</a:t>
            </a:r>
          </a:p>
          <a:p>
            <a:r>
              <a:rPr lang="en-US" sz="2000" dirty="0" smtClean="0"/>
              <a:t>Go from right to left from teams picking the category and point value.</a:t>
            </a:r>
          </a:p>
          <a:p>
            <a:r>
              <a:rPr lang="en-US" sz="2000" dirty="0" smtClean="0"/>
              <a:t>Continue until all categories and values are taken.</a:t>
            </a:r>
          </a:p>
          <a:p>
            <a:r>
              <a:rPr lang="en-US" sz="2000" dirty="0" smtClean="0"/>
              <a:t>The group with the most points at the end wins.</a:t>
            </a:r>
            <a:endParaRPr lang="en-US" sz="2000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Car exhaust, oxygen, and water vapor are examples of this.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685800"/>
          </a:xfrm>
        </p:spPr>
        <p:txBody>
          <a:bodyPr/>
          <a:lstStyle/>
          <a:p>
            <a:r>
              <a:rPr lang="en-US" dirty="0" smtClean="0"/>
              <a:t>What is a gas?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38 cm, 67 </a:t>
            </a:r>
            <a:r>
              <a:rPr lang="en-US" dirty="0" err="1" smtClean="0"/>
              <a:t>mL</a:t>
            </a:r>
            <a:r>
              <a:rPr lang="en-US" dirty="0" smtClean="0"/>
              <a:t>, and 12 kg are examples of this.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685800"/>
          </a:xfrm>
        </p:spPr>
        <p:txBody>
          <a:bodyPr/>
          <a:lstStyle/>
          <a:p>
            <a:r>
              <a:rPr lang="en-US" dirty="0" smtClean="0"/>
              <a:t>What is metric measurement?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685800"/>
          </a:xfrm>
        </p:spPr>
        <p:txBody>
          <a:bodyPr/>
          <a:lstStyle/>
          <a:p>
            <a:r>
              <a:rPr lang="en-US" dirty="0" smtClean="0"/>
              <a:t>What are the molecules in a liquid?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quid Molecu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1143000"/>
            <a:ext cx="3200400" cy="33361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364</TotalTime>
  <Words>740</Words>
  <Application>Microsoft Office PowerPoint</Application>
  <PresentationFormat>On-screen Show (4:3)</PresentationFormat>
  <Paragraphs>115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Matter &amp; Energy Jeopardy</vt:lpstr>
      <vt:lpstr>Rules</vt:lpstr>
      <vt:lpstr>Slide 3</vt:lpstr>
      <vt:lpstr>Slide 4</vt:lpstr>
      <vt:lpstr>It is the amount of matter in objects and substances.</vt:lpstr>
      <vt:lpstr>Slide 6</vt:lpstr>
      <vt:lpstr>Car exhaust, oxygen, and water vapor are examples of this.</vt:lpstr>
      <vt:lpstr>38 cm, 67 mL, and 12 kg are examples of this.</vt:lpstr>
      <vt:lpstr>Slide 9</vt:lpstr>
      <vt:lpstr>Water, milk, and orange juice are examples of this.</vt:lpstr>
      <vt:lpstr>It is a substance that has a definite shape and volume.</vt:lpstr>
      <vt:lpstr>It is a substance that has a definite volume but no definite shape.</vt:lpstr>
      <vt:lpstr>Slide 13</vt:lpstr>
      <vt:lpstr>Slide 14</vt:lpstr>
      <vt:lpstr>Anything that has mass and takes up space.</vt:lpstr>
      <vt:lpstr>It is light that is bouncing off of an object or surface.</vt:lpstr>
      <vt:lpstr>Slide 17</vt:lpstr>
      <vt:lpstr>Slide 18</vt:lpstr>
      <vt:lpstr>It what is needed to be able to see an object.</vt:lpstr>
      <vt:lpstr>It what is happening so that you can see an object.</vt:lpstr>
      <vt:lpstr>It is the main source of light energy on Earth.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It is what caused the food coloring to travel all throughout the water in our experiment.</vt:lpstr>
      <vt:lpstr>The way light travels.</vt:lpstr>
      <vt:lpstr>Slide 32</vt:lpstr>
      <vt:lpstr>46 in, 79 lbs, and 81 gal are examples of this.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Ice, chairs, and apples are examples of this.</vt:lpstr>
      <vt:lpstr>It is energy.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With a Partner</vt:lpstr>
      <vt:lpstr>With the Class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Astronomy Jeopardy</dc:title>
  <dc:creator> </dc:creator>
  <cp:lastModifiedBy> </cp:lastModifiedBy>
  <cp:revision>61</cp:revision>
  <dcterms:created xsi:type="dcterms:W3CDTF">2010-11-20T23:23:13Z</dcterms:created>
  <dcterms:modified xsi:type="dcterms:W3CDTF">2010-12-16T18:34:10Z</dcterms:modified>
</cp:coreProperties>
</file>