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6" r:id="rId2"/>
    <p:sldId id="257" r:id="rId3"/>
    <p:sldId id="30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316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3" r:id="rId24"/>
    <p:sldId id="284" r:id="rId25"/>
    <p:sldId id="285" r:id="rId26"/>
    <p:sldId id="286" r:id="rId27"/>
    <p:sldId id="287" r:id="rId28"/>
    <p:sldId id="288" r:id="rId29"/>
    <p:sldId id="290" r:id="rId30"/>
    <p:sldId id="278" r:id="rId31"/>
    <p:sldId id="279" r:id="rId32"/>
    <p:sldId id="280" r:id="rId33"/>
    <p:sldId id="281" r:id="rId34"/>
    <p:sldId id="313" r:id="rId35"/>
    <p:sldId id="291" r:id="rId36"/>
    <p:sldId id="292" r:id="rId37"/>
    <p:sldId id="293" r:id="rId38"/>
    <p:sldId id="294" r:id="rId39"/>
    <p:sldId id="297" r:id="rId40"/>
    <p:sldId id="296" r:id="rId41"/>
    <p:sldId id="298" r:id="rId42"/>
    <p:sldId id="299" r:id="rId43"/>
    <p:sldId id="311" r:id="rId44"/>
    <p:sldId id="312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14" r:id="rId54"/>
    <p:sldId id="315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3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1A564-F27D-4852-A3A1-7CCBAA111373}" type="datetimeFigureOut">
              <a:rPr lang="en-US" smtClean="0"/>
              <a:pPr/>
              <a:t>5/11/2011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2442CA-C4FE-4857-B6BF-BEA1D1C704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442CA-C4FE-4857-B6BF-BEA1D1C704B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125DC-2CB6-4A22-BC15-87380A654C78}" type="datetimeFigureOut">
              <a:rPr lang="en-US" smtClean="0"/>
              <a:pPr/>
              <a:t>5/11/2011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C4D9-EC46-408D-AED9-624A014C8E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125DC-2CB6-4A22-BC15-87380A654C78}" type="datetimeFigureOut">
              <a:rPr lang="en-US" smtClean="0"/>
              <a:pPr/>
              <a:t>5/11/2011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C4D9-EC46-408D-AED9-624A014C8E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125DC-2CB6-4A22-BC15-87380A654C78}" type="datetimeFigureOut">
              <a:rPr lang="en-US" smtClean="0"/>
              <a:pPr/>
              <a:t>5/11/2011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C4D9-EC46-408D-AED9-624A014C8E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125DC-2CB6-4A22-BC15-87380A654C78}" type="datetimeFigureOut">
              <a:rPr lang="en-US" smtClean="0"/>
              <a:pPr/>
              <a:t>5/11/2011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C4D9-EC46-408D-AED9-624A014C8E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125DC-2CB6-4A22-BC15-87380A654C78}" type="datetimeFigureOut">
              <a:rPr lang="en-US" smtClean="0"/>
              <a:pPr/>
              <a:t>5/11/2011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C4D9-EC46-408D-AED9-624A014C8E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125DC-2CB6-4A22-BC15-87380A654C78}" type="datetimeFigureOut">
              <a:rPr lang="en-US" smtClean="0"/>
              <a:pPr/>
              <a:t>5/11/2011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C4D9-EC46-408D-AED9-624A014C8E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125DC-2CB6-4A22-BC15-87380A654C78}" type="datetimeFigureOut">
              <a:rPr lang="en-US" smtClean="0"/>
              <a:pPr/>
              <a:t>5/11/2011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C4D9-EC46-408D-AED9-624A014C8E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125DC-2CB6-4A22-BC15-87380A654C78}" type="datetimeFigureOut">
              <a:rPr lang="en-US" smtClean="0"/>
              <a:pPr/>
              <a:t>5/11/2011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C4D9-EC46-408D-AED9-624A014C8E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125DC-2CB6-4A22-BC15-87380A654C78}" type="datetimeFigureOut">
              <a:rPr lang="en-US" smtClean="0"/>
              <a:pPr/>
              <a:t>5/11/2011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C4D9-EC46-408D-AED9-624A014C8E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125DC-2CB6-4A22-BC15-87380A654C78}" type="datetimeFigureOut">
              <a:rPr lang="en-US" smtClean="0"/>
              <a:pPr/>
              <a:t>5/11/2011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C4D9-EC46-408D-AED9-624A014C8E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125DC-2CB6-4A22-BC15-87380A654C78}" type="datetimeFigureOut">
              <a:rPr lang="en-US" smtClean="0"/>
              <a:pPr/>
              <a:t>5/11/2011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C4D9-EC46-408D-AED9-624A014C8E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125DC-2CB6-4A22-BC15-87380A654C78}" type="datetimeFigureOut">
              <a:rPr lang="en-US" smtClean="0"/>
              <a:pPr/>
              <a:t>5/11/2011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0C4D9-EC46-408D-AED9-624A014C8E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slide" Target="slide53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nr.state.wi.us/org/caer/ce/eek/veg/treekey/treestart.htm" TargetMode="Externa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12.jpeg"/><Relationship Id="rId4" Type="http://schemas.openxmlformats.org/officeDocument/2006/relationships/image" Target="../media/image2.jpeg"/><Relationship Id="rId9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3.jpeg"/><Relationship Id="rId7" Type="http://schemas.openxmlformats.org/officeDocument/2006/relationships/image" Target="../media/image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10" Type="http://schemas.openxmlformats.org/officeDocument/2006/relationships/image" Target="../media/image7.jpeg"/><Relationship Id="rId4" Type="http://schemas.openxmlformats.org/officeDocument/2006/relationships/image" Target="../media/image1.jpeg"/><Relationship Id="rId9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nr.state.wi.us/org/caer/ce/eek/veg/treekey/treestart.htm" TargetMode="Externa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nr.state.wi.us/org/caer/ce/eek/veg/treekey/treestart.htm" TargetMode="Externa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dnr.state.wi.us/org/caer/ce/eek/veg/treekey/treestart.htm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nr.state.wi.us/org/caer/ce/eek/veg/treekey/treestart.htm" TargetMode="Externa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slide" Target="slide12.xml"/><Relationship Id="rId18" Type="http://schemas.openxmlformats.org/officeDocument/2006/relationships/slide" Target="slide7.xml"/><Relationship Id="rId26" Type="http://schemas.openxmlformats.org/officeDocument/2006/relationships/slide" Target="slide8.xml"/><Relationship Id="rId39" Type="http://schemas.openxmlformats.org/officeDocument/2006/relationships/slide" Target="slide20.xml"/><Relationship Id="rId3" Type="http://schemas.openxmlformats.org/officeDocument/2006/relationships/slide" Target="slide28.xml"/><Relationship Id="rId21" Type="http://schemas.openxmlformats.org/officeDocument/2006/relationships/slide" Target="slide9.xml"/><Relationship Id="rId34" Type="http://schemas.openxmlformats.org/officeDocument/2006/relationships/slide" Target="slide21.xml"/><Relationship Id="rId42" Type="http://schemas.openxmlformats.org/officeDocument/2006/relationships/slide" Target="slide45.xml"/><Relationship Id="rId47" Type="http://schemas.openxmlformats.org/officeDocument/2006/relationships/slide" Target="slide47.xml"/><Relationship Id="rId50" Type="http://schemas.openxmlformats.org/officeDocument/2006/relationships/slide" Target="slide13.xml"/><Relationship Id="rId7" Type="http://schemas.openxmlformats.org/officeDocument/2006/relationships/slide" Target="slide23.xml"/><Relationship Id="rId12" Type="http://schemas.openxmlformats.org/officeDocument/2006/relationships/slide" Target="slide11.xml"/><Relationship Id="rId17" Type="http://schemas.openxmlformats.org/officeDocument/2006/relationships/slide" Target="slide16.xml"/><Relationship Id="rId25" Type="http://schemas.openxmlformats.org/officeDocument/2006/relationships/slide" Target="slide44.xml"/><Relationship Id="rId33" Type="http://schemas.openxmlformats.org/officeDocument/2006/relationships/slide" Target="slide40.xml"/><Relationship Id="rId38" Type="http://schemas.openxmlformats.org/officeDocument/2006/relationships/slide" Target="slide19.xml"/><Relationship Id="rId46" Type="http://schemas.openxmlformats.org/officeDocument/2006/relationships/slide" Target="slide49.xml"/><Relationship Id="rId2" Type="http://schemas.openxmlformats.org/officeDocument/2006/relationships/notesSlide" Target="../notesSlides/notesSlide1.xml"/><Relationship Id="rId16" Type="http://schemas.openxmlformats.org/officeDocument/2006/relationships/slide" Target="slide18.xml"/><Relationship Id="rId20" Type="http://schemas.openxmlformats.org/officeDocument/2006/relationships/slide" Target="slide42.xml"/><Relationship Id="rId29" Type="http://schemas.openxmlformats.org/officeDocument/2006/relationships/slide" Target="slide36.xml"/><Relationship Id="rId41" Type="http://schemas.openxmlformats.org/officeDocument/2006/relationships/slide" Target="slide4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9.xml"/><Relationship Id="rId11" Type="http://schemas.openxmlformats.org/officeDocument/2006/relationships/slide" Target="slide15.xml"/><Relationship Id="rId24" Type="http://schemas.openxmlformats.org/officeDocument/2006/relationships/slide" Target="slide6.xml"/><Relationship Id="rId32" Type="http://schemas.openxmlformats.org/officeDocument/2006/relationships/slide" Target="slide39.xml"/><Relationship Id="rId37" Type="http://schemas.openxmlformats.org/officeDocument/2006/relationships/slide" Target="slide31.xml"/><Relationship Id="rId40" Type="http://schemas.openxmlformats.org/officeDocument/2006/relationships/slide" Target="slide32.xml"/><Relationship Id="rId45" Type="http://schemas.openxmlformats.org/officeDocument/2006/relationships/slide" Target="slide48.xml"/><Relationship Id="rId5" Type="http://schemas.openxmlformats.org/officeDocument/2006/relationships/slide" Target="slide26.xml"/><Relationship Id="rId15" Type="http://schemas.openxmlformats.org/officeDocument/2006/relationships/slide" Target="slide5.xml"/><Relationship Id="rId23" Type="http://schemas.openxmlformats.org/officeDocument/2006/relationships/slide" Target="slide17.xml"/><Relationship Id="rId28" Type="http://schemas.openxmlformats.org/officeDocument/2006/relationships/slide" Target="slide34.xml"/><Relationship Id="rId36" Type="http://schemas.openxmlformats.org/officeDocument/2006/relationships/slide" Target="slide30.xml"/><Relationship Id="rId49" Type="http://schemas.openxmlformats.org/officeDocument/2006/relationships/slide" Target="slide51.xml"/><Relationship Id="rId10" Type="http://schemas.openxmlformats.org/officeDocument/2006/relationships/slide" Target="slide24.xml"/><Relationship Id="rId19" Type="http://schemas.openxmlformats.org/officeDocument/2006/relationships/slide" Target="slide10.xml"/><Relationship Id="rId31" Type="http://schemas.openxmlformats.org/officeDocument/2006/relationships/slide" Target="slide38.xml"/><Relationship Id="rId44" Type="http://schemas.openxmlformats.org/officeDocument/2006/relationships/slide" Target="slide50.xml"/><Relationship Id="rId4" Type="http://schemas.openxmlformats.org/officeDocument/2006/relationships/slide" Target="slide27.xml"/><Relationship Id="rId9" Type="http://schemas.openxmlformats.org/officeDocument/2006/relationships/slide" Target="slide22.xml"/><Relationship Id="rId14" Type="http://schemas.openxmlformats.org/officeDocument/2006/relationships/slide" Target="slide14.xml"/><Relationship Id="rId22" Type="http://schemas.openxmlformats.org/officeDocument/2006/relationships/slide" Target="slide4.xml"/><Relationship Id="rId27" Type="http://schemas.openxmlformats.org/officeDocument/2006/relationships/slide" Target="slide33.xml"/><Relationship Id="rId30" Type="http://schemas.openxmlformats.org/officeDocument/2006/relationships/slide" Target="slide37.xml"/><Relationship Id="rId35" Type="http://schemas.openxmlformats.org/officeDocument/2006/relationships/slide" Target="slide43.xml"/><Relationship Id="rId43" Type="http://schemas.openxmlformats.org/officeDocument/2006/relationships/slide" Target="slide46.xml"/><Relationship Id="rId48" Type="http://schemas.openxmlformats.org/officeDocument/2006/relationships/slide" Target="slide52.xml"/><Relationship Id="rId8" Type="http://schemas.openxmlformats.org/officeDocument/2006/relationships/slide" Target="slide2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130425"/>
            <a:ext cx="8382000" cy="1470025"/>
          </a:xfrm>
        </p:spPr>
        <p:txBody>
          <a:bodyPr>
            <a:noAutofit/>
          </a:bodyPr>
          <a:lstStyle/>
          <a:p>
            <a:r>
              <a:rPr lang="en-US" sz="11500" b="1" dirty="0" smtClean="0"/>
              <a:t>Classification Jeopardy</a:t>
            </a:r>
            <a:endParaRPr lang="en-US" sz="115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The underground part of the plant that anchors it and may store food.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685800"/>
          </a:xfrm>
        </p:spPr>
        <p:txBody>
          <a:bodyPr/>
          <a:lstStyle/>
          <a:p>
            <a:r>
              <a:rPr lang="en-US" dirty="0" smtClean="0"/>
              <a:t>What are the roots?</a:t>
            </a:r>
            <a:endParaRPr lang="en-US" dirty="0"/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8915400" y="66294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The largest group into which living things can be classified.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685800"/>
          </a:xfrm>
        </p:spPr>
        <p:txBody>
          <a:bodyPr/>
          <a:lstStyle/>
          <a:p>
            <a:r>
              <a:rPr lang="en-US" dirty="0" smtClean="0"/>
              <a:t>What is a kingdom?</a:t>
            </a:r>
            <a:endParaRPr lang="en-US" dirty="0"/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8915400" y="66294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 kingdom of living things that can move, must find food, and respond to things.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685800"/>
          </a:xfrm>
        </p:spPr>
        <p:txBody>
          <a:bodyPr/>
          <a:lstStyle/>
          <a:p>
            <a:r>
              <a:rPr lang="en-US" dirty="0" smtClean="0"/>
              <a:t>What is animal?</a:t>
            </a:r>
            <a:endParaRPr lang="en-US" dirty="0"/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8915400" y="66294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685800"/>
          </a:xfrm>
        </p:spPr>
        <p:txBody>
          <a:bodyPr/>
          <a:lstStyle/>
          <a:p>
            <a:r>
              <a:rPr lang="en-US" dirty="0" smtClean="0"/>
              <a:t>What is plant?</a:t>
            </a:r>
            <a:endParaRPr lang="en-US" dirty="0"/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8915400" y="66294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1905000"/>
            <a:ext cx="838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A kingdom of living things that makes its own food.</a:t>
            </a:r>
            <a:endParaRPr lang="en-US" sz="4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685800"/>
          </a:xfrm>
        </p:spPr>
        <p:txBody>
          <a:bodyPr/>
          <a:lstStyle/>
          <a:p>
            <a:r>
              <a:rPr lang="en-US" dirty="0" smtClean="0"/>
              <a:t>What is species?</a:t>
            </a:r>
            <a:endParaRPr lang="en-US" dirty="0"/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8915400" y="66294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1905000"/>
            <a:ext cx="7543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The smallest name grouping used in classification.</a:t>
            </a:r>
            <a:endParaRPr lang="en-US" sz="4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The grouping of things using a set of rules.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685800"/>
          </a:xfrm>
        </p:spPr>
        <p:txBody>
          <a:bodyPr/>
          <a:lstStyle/>
          <a:p>
            <a:r>
              <a:rPr lang="en-US" dirty="0" smtClean="0"/>
              <a:t>What is classification?</a:t>
            </a:r>
            <a:endParaRPr lang="en-US" dirty="0"/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8915400" y="66294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The names of the five kingdoms.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685800"/>
          </a:xfrm>
        </p:spPr>
        <p:txBody>
          <a:bodyPr>
            <a:noAutofit/>
          </a:bodyPr>
          <a:lstStyle/>
          <a:p>
            <a:r>
              <a:rPr lang="en-US" dirty="0" smtClean="0"/>
              <a:t>What are animals, plants, fungi, protists, and monerans?</a:t>
            </a:r>
            <a:endParaRPr lang="en-US" dirty="0"/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8915400" y="66294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The process where plants make food using sunlight.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685800"/>
          </a:xfrm>
        </p:spPr>
        <p:txBody>
          <a:bodyPr/>
          <a:lstStyle/>
          <a:p>
            <a:r>
              <a:rPr lang="en-US" dirty="0" smtClean="0"/>
              <a:t>What is photosynthesis?</a:t>
            </a:r>
            <a:endParaRPr lang="en-US" dirty="0"/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8915400" y="66294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The way that scientists classify things into different groups.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685800"/>
          </a:xfrm>
        </p:spPr>
        <p:txBody>
          <a:bodyPr/>
          <a:lstStyle/>
          <a:p>
            <a:r>
              <a:rPr lang="en-US" dirty="0" smtClean="0"/>
              <a:t>What is by similarities?</a:t>
            </a:r>
            <a:endParaRPr lang="en-US" dirty="0"/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8915400" y="66294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It takes 365 ¼ Earth days.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52400" y="4953000"/>
            <a:ext cx="8763000" cy="685800"/>
          </a:xfrm>
        </p:spPr>
        <p:txBody>
          <a:bodyPr>
            <a:noAutofit/>
          </a:bodyPr>
          <a:lstStyle/>
          <a:p>
            <a:r>
              <a:rPr lang="en-US" dirty="0" smtClean="0"/>
              <a:t>How long does it take for the Earth to orbit the sun?</a:t>
            </a:r>
            <a:endParaRPr lang="en-US" dirty="0"/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8915400" y="66294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Rules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4400" dirty="0" smtClean="0"/>
              <a:t>How are you playing?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838200" y="2971800"/>
            <a:ext cx="30480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With a Partner</a:t>
            </a:r>
            <a:endParaRPr lang="en-US" dirty="0"/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5105400" y="2971800"/>
            <a:ext cx="30480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With the Class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They are two thing that a human can be classified as.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52400" y="4953000"/>
            <a:ext cx="8763000" cy="685800"/>
          </a:xfrm>
        </p:spPr>
        <p:txBody>
          <a:bodyPr>
            <a:noAutofit/>
          </a:bodyPr>
          <a:lstStyle/>
          <a:p>
            <a:r>
              <a:rPr lang="en-US" dirty="0" smtClean="0"/>
              <a:t>What are a living thing, an animal, a vertebrate, and a mammal?</a:t>
            </a:r>
            <a:endParaRPr lang="en-US" dirty="0"/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8915400" y="66294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 catfish is this kind of vertebrate.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52400" y="4953000"/>
            <a:ext cx="8763000" cy="685800"/>
          </a:xfrm>
        </p:spPr>
        <p:txBody>
          <a:bodyPr>
            <a:noAutofit/>
          </a:bodyPr>
          <a:lstStyle/>
          <a:p>
            <a:r>
              <a:rPr lang="en-US" dirty="0" smtClean="0"/>
              <a:t>What is a fish?</a:t>
            </a:r>
            <a:endParaRPr lang="en-US" dirty="0"/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8915400" y="66294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8915400" y="66294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6"/>
          <p:cNvSpPr txBox="1">
            <a:spLocks/>
          </p:cNvSpPr>
          <p:nvPr/>
        </p:nvSpPr>
        <p:spPr>
          <a:xfrm>
            <a:off x="152400" y="510540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are things with eggs/without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live young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things without eggs/with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live young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1295400"/>
            <a:ext cx="7696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14400" y="381000"/>
            <a:ext cx="807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These are the categories below.</a:t>
            </a:r>
            <a:endParaRPr lang="en-US" sz="4400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743200" y="3048000"/>
            <a:ext cx="3505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http://3.bp.blogspot.com/-iNRbL-2h6X0/TX-KEAMF4qI/AAAAAAAACHo/7BXAx7rgsDc/s1600/American%2BRobin%2Bcopy.jpg"/>
          <p:cNvPicPr>
            <a:picLocks noChangeAspect="1" noChangeArrowheads="1"/>
          </p:cNvPicPr>
          <p:nvPr/>
        </p:nvPicPr>
        <p:blipFill>
          <a:blip r:embed="rId3" cstate="print"/>
          <a:srcRect l="9002" t="6681" r="15085" b="6975"/>
          <a:stretch>
            <a:fillRect/>
          </a:stretch>
        </p:blipFill>
        <p:spPr bwMode="auto">
          <a:xfrm>
            <a:off x="1905001" y="1371600"/>
            <a:ext cx="1536441" cy="1447800"/>
          </a:xfrm>
          <a:prstGeom prst="rect">
            <a:avLst/>
          </a:prstGeom>
          <a:noFill/>
        </p:spPr>
      </p:pic>
      <p:pic>
        <p:nvPicPr>
          <p:cNvPr id="13" name="Picture 6" descr="http://www.emnrd.state.nm.us/mmd/aml/Bat%20list/images/BrazilianFree-tailedBat_Tadaridabrasiliensis_001.jpg"/>
          <p:cNvPicPr>
            <a:picLocks noChangeAspect="1" noChangeArrowheads="1"/>
          </p:cNvPicPr>
          <p:nvPr/>
        </p:nvPicPr>
        <p:blipFill>
          <a:blip r:embed="rId4" cstate="print"/>
          <a:srcRect l="6595" t="8333" r="4369" b="12500"/>
          <a:stretch>
            <a:fillRect/>
          </a:stretch>
        </p:blipFill>
        <p:spPr bwMode="auto">
          <a:xfrm>
            <a:off x="4572000" y="3276600"/>
            <a:ext cx="2057400" cy="1447800"/>
          </a:xfrm>
          <a:prstGeom prst="rect">
            <a:avLst/>
          </a:prstGeom>
          <a:noFill/>
        </p:spPr>
      </p:pic>
      <p:pic>
        <p:nvPicPr>
          <p:cNvPr id="14" name="Picture 8" descr="http://themurkyfringe.com/wp-content/uploads/2010/02/Jackass-Penguin.jpg"/>
          <p:cNvPicPr>
            <a:picLocks noChangeAspect="1" noChangeArrowheads="1"/>
          </p:cNvPicPr>
          <p:nvPr/>
        </p:nvPicPr>
        <p:blipFill>
          <a:blip r:embed="rId5" cstate="print"/>
          <a:srcRect l="9309" t="9549" r="24024" b="4687"/>
          <a:stretch>
            <a:fillRect/>
          </a:stretch>
        </p:blipFill>
        <p:spPr bwMode="auto">
          <a:xfrm>
            <a:off x="2638269" y="2895600"/>
            <a:ext cx="1247931" cy="2057400"/>
          </a:xfrm>
          <a:prstGeom prst="rect">
            <a:avLst/>
          </a:prstGeom>
          <a:noFill/>
        </p:spPr>
      </p:pic>
      <p:pic>
        <p:nvPicPr>
          <p:cNvPr id="15" name="Picture 10" descr="http://www.dolphinsc.com/images/Dolphin.jpg"/>
          <p:cNvPicPr>
            <a:picLocks noChangeAspect="1" noChangeArrowheads="1"/>
          </p:cNvPicPr>
          <p:nvPr/>
        </p:nvPicPr>
        <p:blipFill>
          <a:blip r:embed="rId6" cstate="print"/>
          <a:srcRect l="15986" t="8143" r="22881" b="17340"/>
          <a:stretch>
            <a:fillRect/>
          </a:stretch>
        </p:blipFill>
        <p:spPr bwMode="auto">
          <a:xfrm>
            <a:off x="4648200" y="1371600"/>
            <a:ext cx="1752600" cy="1601513"/>
          </a:xfrm>
          <a:prstGeom prst="rect">
            <a:avLst/>
          </a:prstGeom>
          <a:noFill/>
        </p:spPr>
      </p:pic>
      <p:pic>
        <p:nvPicPr>
          <p:cNvPr id="16" name="Picture 12" descr="http://www.bigcat.com/CZ2/lion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77000" y="1371600"/>
            <a:ext cx="2438400" cy="1915885"/>
          </a:xfrm>
          <a:prstGeom prst="rect">
            <a:avLst/>
          </a:prstGeom>
          <a:noFill/>
        </p:spPr>
      </p:pic>
      <p:pic>
        <p:nvPicPr>
          <p:cNvPr id="17" name="Picture 14" descr="http://arkadiapest.com/yahoo_site_admin/assets/images/spider.24990811_std.jpg"/>
          <p:cNvPicPr>
            <a:picLocks noChangeAspect="1" noChangeArrowheads="1"/>
          </p:cNvPicPr>
          <p:nvPr/>
        </p:nvPicPr>
        <p:blipFill>
          <a:blip r:embed="rId8" cstate="print"/>
          <a:srcRect l="8333" t="3916" r="5667" b="6466"/>
          <a:stretch>
            <a:fillRect/>
          </a:stretch>
        </p:blipFill>
        <p:spPr bwMode="auto">
          <a:xfrm>
            <a:off x="76200" y="1447800"/>
            <a:ext cx="1678259" cy="1600200"/>
          </a:xfrm>
          <a:prstGeom prst="rect">
            <a:avLst/>
          </a:prstGeom>
          <a:noFill/>
        </p:spPr>
      </p:pic>
      <p:pic>
        <p:nvPicPr>
          <p:cNvPr id="18" name="Picture 16" descr="http://www.petturtlecaresecrets.com/wp-content/uploads/2009/06/pet-turtle.jpg"/>
          <p:cNvPicPr>
            <a:picLocks noChangeAspect="1" noChangeArrowheads="1"/>
          </p:cNvPicPr>
          <p:nvPr/>
        </p:nvPicPr>
        <p:blipFill>
          <a:blip r:embed="rId9" cstate="print"/>
          <a:srcRect t="8304" b="19723"/>
          <a:stretch>
            <a:fillRect/>
          </a:stretch>
        </p:blipFill>
        <p:spPr bwMode="auto">
          <a:xfrm>
            <a:off x="87923" y="3200400"/>
            <a:ext cx="2426677" cy="1371600"/>
          </a:xfrm>
          <a:prstGeom prst="rect">
            <a:avLst/>
          </a:prstGeom>
          <a:noFill/>
        </p:spPr>
      </p:pic>
      <p:pic>
        <p:nvPicPr>
          <p:cNvPr id="33794" name="Picture 2" descr="http://www.best-dog-photos.com/images/Puppies_for_Sale.jpg"/>
          <p:cNvPicPr>
            <a:picLocks noChangeAspect="1" noChangeArrowheads="1"/>
          </p:cNvPicPr>
          <p:nvPr/>
        </p:nvPicPr>
        <p:blipFill>
          <a:blip r:embed="rId10" cstate="print"/>
          <a:srcRect l="8832" t="3906"/>
          <a:stretch>
            <a:fillRect/>
          </a:stretch>
        </p:blipFill>
        <p:spPr bwMode="auto">
          <a:xfrm>
            <a:off x="6705600" y="3352800"/>
            <a:ext cx="2133600" cy="176355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52400" y="4953000"/>
            <a:ext cx="8763000" cy="685800"/>
          </a:xfrm>
        </p:spPr>
        <p:txBody>
          <a:bodyPr>
            <a:noAutofit/>
          </a:bodyPr>
          <a:lstStyle/>
          <a:p>
            <a:r>
              <a:rPr lang="en-US" dirty="0" smtClean="0"/>
              <a:t>What is a White Oak?</a:t>
            </a:r>
            <a:endParaRPr lang="en-US" dirty="0"/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8915400" y="66294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228600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Using the </a:t>
            </a:r>
            <a:r>
              <a:rPr lang="en-US" sz="4400" dirty="0" smtClean="0">
                <a:hlinkClick r:id="rId3"/>
              </a:rPr>
              <a:t>website</a:t>
            </a:r>
            <a:r>
              <a:rPr lang="en-US" sz="4400" dirty="0" smtClean="0"/>
              <a:t>, identify the tree.</a:t>
            </a:r>
            <a:endParaRPr lang="en-US" sz="4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 l="5000" t="25000" r="61250" b="24000"/>
          <a:stretch>
            <a:fillRect/>
          </a:stretch>
        </p:blipFill>
        <p:spPr bwMode="auto">
          <a:xfrm>
            <a:off x="2438400" y="1066800"/>
            <a:ext cx="4114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8915400" y="66294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ubtitle 6"/>
          <p:cNvSpPr txBox="1">
            <a:spLocks/>
          </p:cNvSpPr>
          <p:nvPr/>
        </p:nvSpPr>
        <p:spPr>
          <a:xfrm>
            <a:off x="152400" y="510540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are things that swim and things that don’t swim?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685800" y="1295400"/>
            <a:ext cx="7696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14400" y="381000"/>
            <a:ext cx="807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These are the categories below.</a:t>
            </a:r>
            <a:endParaRPr lang="en-US" sz="4400" dirty="0"/>
          </a:p>
        </p:txBody>
      </p:sp>
      <p:cxnSp>
        <p:nvCxnSpPr>
          <p:cNvPr id="22" name="Straight Connector 21"/>
          <p:cNvCxnSpPr/>
          <p:nvPr/>
        </p:nvCxnSpPr>
        <p:spPr>
          <a:xfrm rot="5400000">
            <a:off x="2743200" y="3048000"/>
            <a:ext cx="3505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4" descr="http://3.bp.blogspot.com/-iNRbL-2h6X0/TX-KEAMF4qI/AAAAAAAACHo/7BXAx7rgsDc/s1600/American%2BRobin%2Bcopy.jpg"/>
          <p:cNvPicPr>
            <a:picLocks noChangeAspect="1" noChangeArrowheads="1"/>
          </p:cNvPicPr>
          <p:nvPr/>
        </p:nvPicPr>
        <p:blipFill>
          <a:blip r:embed="rId3" cstate="print"/>
          <a:srcRect l="9002" t="6681" r="15085" b="6975"/>
          <a:stretch>
            <a:fillRect/>
          </a:stretch>
        </p:blipFill>
        <p:spPr bwMode="auto">
          <a:xfrm>
            <a:off x="4572000" y="1447800"/>
            <a:ext cx="1536441" cy="1447800"/>
          </a:xfrm>
          <a:prstGeom prst="rect">
            <a:avLst/>
          </a:prstGeom>
          <a:noFill/>
        </p:spPr>
      </p:pic>
      <p:pic>
        <p:nvPicPr>
          <p:cNvPr id="24" name="Picture 6" descr="http://www.emnrd.state.nm.us/mmd/aml/Bat%20list/images/BrazilianFree-tailedBat_Tadaridabrasiliensis_001.jpg"/>
          <p:cNvPicPr>
            <a:picLocks noChangeAspect="1" noChangeArrowheads="1"/>
          </p:cNvPicPr>
          <p:nvPr/>
        </p:nvPicPr>
        <p:blipFill>
          <a:blip r:embed="rId4" cstate="print"/>
          <a:srcRect l="6595" t="8333" r="4369" b="12500"/>
          <a:stretch>
            <a:fillRect/>
          </a:stretch>
        </p:blipFill>
        <p:spPr bwMode="auto">
          <a:xfrm>
            <a:off x="4572000" y="3276600"/>
            <a:ext cx="2057400" cy="1447800"/>
          </a:xfrm>
          <a:prstGeom prst="rect">
            <a:avLst/>
          </a:prstGeom>
          <a:noFill/>
        </p:spPr>
      </p:pic>
      <p:pic>
        <p:nvPicPr>
          <p:cNvPr id="25" name="Picture 10" descr="http://www.dolphinsc.com/images/Dolphin.jpg"/>
          <p:cNvPicPr>
            <a:picLocks noChangeAspect="1" noChangeArrowheads="1"/>
          </p:cNvPicPr>
          <p:nvPr/>
        </p:nvPicPr>
        <p:blipFill>
          <a:blip r:embed="rId5" cstate="print"/>
          <a:srcRect l="15986" t="8143" r="22881" b="17340"/>
          <a:stretch>
            <a:fillRect/>
          </a:stretch>
        </p:blipFill>
        <p:spPr bwMode="auto">
          <a:xfrm>
            <a:off x="2667000" y="2971800"/>
            <a:ext cx="1752600" cy="1601513"/>
          </a:xfrm>
          <a:prstGeom prst="rect">
            <a:avLst/>
          </a:prstGeom>
          <a:noFill/>
        </p:spPr>
      </p:pic>
      <p:pic>
        <p:nvPicPr>
          <p:cNvPr id="26" name="Picture 12" descr="http://www.bigcat.com/CZ2/lion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1371600"/>
            <a:ext cx="2438400" cy="1915885"/>
          </a:xfrm>
          <a:prstGeom prst="rect">
            <a:avLst/>
          </a:prstGeom>
          <a:noFill/>
        </p:spPr>
      </p:pic>
      <p:pic>
        <p:nvPicPr>
          <p:cNvPr id="27" name="Picture 14" descr="http://arkadiapest.com/yahoo_site_admin/assets/images/spider.24990811_std.jpg"/>
          <p:cNvPicPr>
            <a:picLocks noChangeAspect="1" noChangeArrowheads="1"/>
          </p:cNvPicPr>
          <p:nvPr/>
        </p:nvPicPr>
        <p:blipFill>
          <a:blip r:embed="rId7" cstate="print"/>
          <a:srcRect l="8333" t="3916" r="5667" b="6466"/>
          <a:stretch>
            <a:fillRect/>
          </a:stretch>
        </p:blipFill>
        <p:spPr bwMode="auto">
          <a:xfrm>
            <a:off x="7010400" y="3429000"/>
            <a:ext cx="1678259" cy="1600200"/>
          </a:xfrm>
          <a:prstGeom prst="rect">
            <a:avLst/>
          </a:prstGeom>
          <a:noFill/>
        </p:spPr>
      </p:pic>
      <p:pic>
        <p:nvPicPr>
          <p:cNvPr id="32770" name="Picture 2" descr="http://ironmen247.com/wordpress/wp-content/uploads/2011/03/fish_2.jpg"/>
          <p:cNvPicPr>
            <a:picLocks noChangeAspect="1" noChangeArrowheads="1"/>
          </p:cNvPicPr>
          <p:nvPr/>
        </p:nvPicPr>
        <p:blipFill>
          <a:blip r:embed="rId8" cstate="print"/>
          <a:srcRect l="22691" t="25015" r="1922" b="21558"/>
          <a:stretch>
            <a:fillRect/>
          </a:stretch>
        </p:blipFill>
        <p:spPr bwMode="auto">
          <a:xfrm>
            <a:off x="2133600" y="1524000"/>
            <a:ext cx="2283995" cy="1295400"/>
          </a:xfrm>
          <a:prstGeom prst="rect">
            <a:avLst/>
          </a:prstGeom>
          <a:noFill/>
        </p:spPr>
      </p:pic>
      <p:pic>
        <p:nvPicPr>
          <p:cNvPr id="32772" name="Picture 4" descr="http://www.lrn.usace.army.mil/op/cor/rec/images/fish/LargemouthBass.jpg"/>
          <p:cNvPicPr>
            <a:picLocks noChangeAspect="1" noChangeArrowheads="1"/>
          </p:cNvPicPr>
          <p:nvPr/>
        </p:nvPicPr>
        <p:blipFill>
          <a:blip r:embed="rId9" cstate="print"/>
          <a:srcRect l="2309" t="9861" r="4345" b="5929"/>
          <a:stretch>
            <a:fillRect/>
          </a:stretch>
        </p:blipFill>
        <p:spPr bwMode="auto">
          <a:xfrm>
            <a:off x="76200" y="3314700"/>
            <a:ext cx="2438400" cy="1104900"/>
          </a:xfrm>
          <a:prstGeom prst="rect">
            <a:avLst/>
          </a:prstGeom>
          <a:noFill/>
        </p:spPr>
      </p:pic>
      <p:pic>
        <p:nvPicPr>
          <p:cNvPr id="32774" name="Picture 6" descr="http://www.thesharkguys.com/wp-content/uploads/2010/03/killerwhalestraightahead.jpg"/>
          <p:cNvPicPr>
            <a:picLocks noChangeAspect="1" noChangeArrowheads="1"/>
          </p:cNvPicPr>
          <p:nvPr/>
        </p:nvPicPr>
        <p:blipFill>
          <a:blip r:embed="rId10" cstate="print"/>
          <a:srcRect l="17218" t="13420" r="25731" b="10531"/>
          <a:stretch>
            <a:fillRect/>
          </a:stretch>
        </p:blipFill>
        <p:spPr bwMode="auto">
          <a:xfrm>
            <a:off x="152400" y="1524000"/>
            <a:ext cx="1842247" cy="169287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52400" y="4953000"/>
            <a:ext cx="8763000" cy="685800"/>
          </a:xfrm>
        </p:spPr>
        <p:txBody>
          <a:bodyPr>
            <a:noAutofit/>
          </a:bodyPr>
          <a:lstStyle/>
          <a:p>
            <a:r>
              <a:rPr lang="en-US" dirty="0" smtClean="0"/>
              <a:t>What are things with wings and things without wings?</a:t>
            </a:r>
            <a:endParaRPr lang="en-US" dirty="0"/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8915400" y="66294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685800" y="1295400"/>
            <a:ext cx="7696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14400" y="381000"/>
            <a:ext cx="807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These are the categories below.</a:t>
            </a:r>
            <a:endParaRPr lang="en-US" sz="4400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743200" y="3048000"/>
            <a:ext cx="3505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46" name="Picture 2" descr="http://www.hickerphoto.com/data/media/161/soaring-eagle_6822.jpg"/>
          <p:cNvPicPr>
            <a:picLocks noChangeAspect="1" noChangeArrowheads="1"/>
          </p:cNvPicPr>
          <p:nvPr/>
        </p:nvPicPr>
        <p:blipFill>
          <a:blip r:embed="rId3" cstate="print"/>
          <a:srcRect l="20797" t="4594" r="19373" b="13355"/>
          <a:stretch>
            <a:fillRect/>
          </a:stretch>
        </p:blipFill>
        <p:spPr bwMode="auto">
          <a:xfrm>
            <a:off x="76200" y="1371600"/>
            <a:ext cx="1583531" cy="1447800"/>
          </a:xfrm>
          <a:prstGeom prst="rect">
            <a:avLst/>
          </a:prstGeom>
          <a:noFill/>
        </p:spPr>
      </p:pic>
      <p:pic>
        <p:nvPicPr>
          <p:cNvPr id="31748" name="Picture 4" descr="http://3.bp.blogspot.com/-iNRbL-2h6X0/TX-KEAMF4qI/AAAAAAAACHo/7BXAx7rgsDc/s1600/American%2BRobin%2Bcopy.jpg"/>
          <p:cNvPicPr>
            <a:picLocks noChangeAspect="1" noChangeArrowheads="1"/>
          </p:cNvPicPr>
          <p:nvPr/>
        </p:nvPicPr>
        <p:blipFill>
          <a:blip r:embed="rId4" cstate="print"/>
          <a:srcRect l="9002" t="6681" r="15085" b="6975"/>
          <a:stretch>
            <a:fillRect/>
          </a:stretch>
        </p:blipFill>
        <p:spPr bwMode="auto">
          <a:xfrm>
            <a:off x="1905001" y="1371600"/>
            <a:ext cx="1536441" cy="1447800"/>
          </a:xfrm>
          <a:prstGeom prst="rect">
            <a:avLst/>
          </a:prstGeom>
          <a:noFill/>
        </p:spPr>
      </p:pic>
      <p:pic>
        <p:nvPicPr>
          <p:cNvPr id="31750" name="Picture 6" descr="http://www.emnrd.state.nm.us/mmd/aml/Bat%20list/images/BrazilianFree-tailedBat_Tadaridabrasiliensis_001.jpg"/>
          <p:cNvPicPr>
            <a:picLocks noChangeAspect="1" noChangeArrowheads="1"/>
          </p:cNvPicPr>
          <p:nvPr/>
        </p:nvPicPr>
        <p:blipFill>
          <a:blip r:embed="rId5" cstate="print"/>
          <a:srcRect l="6595" t="8333" r="4369" b="12500"/>
          <a:stretch>
            <a:fillRect/>
          </a:stretch>
        </p:blipFill>
        <p:spPr bwMode="auto">
          <a:xfrm>
            <a:off x="0" y="3124200"/>
            <a:ext cx="2057400" cy="1447800"/>
          </a:xfrm>
          <a:prstGeom prst="rect">
            <a:avLst/>
          </a:prstGeom>
          <a:noFill/>
        </p:spPr>
      </p:pic>
      <p:pic>
        <p:nvPicPr>
          <p:cNvPr id="31752" name="Picture 8" descr="http://themurkyfringe.com/wp-content/uploads/2010/02/Jackass-Penguin.jpg"/>
          <p:cNvPicPr>
            <a:picLocks noChangeAspect="1" noChangeArrowheads="1"/>
          </p:cNvPicPr>
          <p:nvPr/>
        </p:nvPicPr>
        <p:blipFill>
          <a:blip r:embed="rId6" cstate="print"/>
          <a:srcRect l="9309" t="9549" r="24024" b="4687"/>
          <a:stretch>
            <a:fillRect/>
          </a:stretch>
        </p:blipFill>
        <p:spPr bwMode="auto">
          <a:xfrm>
            <a:off x="2181069" y="2895600"/>
            <a:ext cx="1247931" cy="2057400"/>
          </a:xfrm>
          <a:prstGeom prst="rect">
            <a:avLst/>
          </a:prstGeom>
          <a:noFill/>
        </p:spPr>
      </p:pic>
      <p:pic>
        <p:nvPicPr>
          <p:cNvPr id="31754" name="Picture 10" descr="http://www.dolphinsc.com/images/Dolphin.jpg"/>
          <p:cNvPicPr>
            <a:picLocks noChangeAspect="1" noChangeArrowheads="1"/>
          </p:cNvPicPr>
          <p:nvPr/>
        </p:nvPicPr>
        <p:blipFill>
          <a:blip r:embed="rId7" cstate="print"/>
          <a:srcRect l="15986" t="8143" r="22881" b="17340"/>
          <a:stretch>
            <a:fillRect/>
          </a:stretch>
        </p:blipFill>
        <p:spPr bwMode="auto">
          <a:xfrm>
            <a:off x="4648200" y="1371600"/>
            <a:ext cx="1752600" cy="1601513"/>
          </a:xfrm>
          <a:prstGeom prst="rect">
            <a:avLst/>
          </a:prstGeom>
          <a:noFill/>
        </p:spPr>
      </p:pic>
      <p:pic>
        <p:nvPicPr>
          <p:cNvPr id="31756" name="Picture 12" descr="http://www.bigcat.com/CZ2/lion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77000" y="1371600"/>
            <a:ext cx="2438400" cy="1915885"/>
          </a:xfrm>
          <a:prstGeom prst="rect">
            <a:avLst/>
          </a:prstGeom>
          <a:noFill/>
        </p:spPr>
      </p:pic>
      <p:pic>
        <p:nvPicPr>
          <p:cNvPr id="31758" name="Picture 14" descr="http://arkadiapest.com/yahoo_site_admin/assets/images/spider.24990811_std.jpg"/>
          <p:cNvPicPr>
            <a:picLocks noChangeAspect="1" noChangeArrowheads="1"/>
          </p:cNvPicPr>
          <p:nvPr/>
        </p:nvPicPr>
        <p:blipFill>
          <a:blip r:embed="rId9" cstate="print"/>
          <a:srcRect l="8333" t="3916" r="5667" b="6466"/>
          <a:stretch>
            <a:fillRect/>
          </a:stretch>
        </p:blipFill>
        <p:spPr bwMode="auto">
          <a:xfrm>
            <a:off x="4724400" y="3124200"/>
            <a:ext cx="1678259" cy="1600200"/>
          </a:xfrm>
          <a:prstGeom prst="rect">
            <a:avLst/>
          </a:prstGeom>
          <a:noFill/>
        </p:spPr>
      </p:pic>
      <p:pic>
        <p:nvPicPr>
          <p:cNvPr id="31760" name="Picture 16" descr="http://www.petturtlecaresecrets.com/wp-content/uploads/2009/06/pet-turtle.jpg"/>
          <p:cNvPicPr>
            <a:picLocks noChangeAspect="1" noChangeArrowheads="1"/>
          </p:cNvPicPr>
          <p:nvPr/>
        </p:nvPicPr>
        <p:blipFill>
          <a:blip r:embed="rId10" cstate="print"/>
          <a:srcRect t="8304" b="19723"/>
          <a:stretch>
            <a:fillRect/>
          </a:stretch>
        </p:blipFill>
        <p:spPr bwMode="auto">
          <a:xfrm>
            <a:off x="6477000" y="3352800"/>
            <a:ext cx="2426677" cy="13716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52400" y="4953000"/>
            <a:ext cx="8763000" cy="685800"/>
          </a:xfrm>
        </p:spPr>
        <p:txBody>
          <a:bodyPr>
            <a:noAutofit/>
          </a:bodyPr>
          <a:lstStyle/>
          <a:p>
            <a:r>
              <a:rPr lang="en-US" dirty="0" smtClean="0"/>
              <a:t>What is a Tamarack?</a:t>
            </a:r>
            <a:endParaRPr lang="en-US" dirty="0"/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8915400" y="66294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228600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Using the </a:t>
            </a:r>
            <a:r>
              <a:rPr lang="en-US" sz="4400" dirty="0" smtClean="0">
                <a:hlinkClick r:id="rId3"/>
              </a:rPr>
              <a:t>website</a:t>
            </a:r>
            <a:r>
              <a:rPr lang="en-US" sz="4400" dirty="0" smtClean="0"/>
              <a:t>, identify the tree.</a:t>
            </a:r>
            <a:endParaRPr lang="en-US" sz="4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 l="30625" t="20000" r="32500" b="26000"/>
          <a:stretch>
            <a:fillRect/>
          </a:stretch>
        </p:blipFill>
        <p:spPr bwMode="auto">
          <a:xfrm>
            <a:off x="2438400" y="1130085"/>
            <a:ext cx="4191000" cy="3835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52400" y="4953000"/>
            <a:ext cx="8763000" cy="685800"/>
          </a:xfrm>
        </p:spPr>
        <p:txBody>
          <a:bodyPr>
            <a:noAutofit/>
          </a:bodyPr>
          <a:lstStyle/>
          <a:p>
            <a:r>
              <a:rPr lang="en-US" dirty="0" smtClean="0"/>
              <a:t>What is a Black Ash?</a:t>
            </a:r>
            <a:endParaRPr lang="en-US" dirty="0"/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8915400" y="66294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228600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Using the </a:t>
            </a:r>
            <a:r>
              <a:rPr lang="en-US" sz="4400" dirty="0" smtClean="0">
                <a:hlinkClick r:id="rId3"/>
              </a:rPr>
              <a:t>website</a:t>
            </a:r>
            <a:r>
              <a:rPr lang="en-US" sz="4400" dirty="0" smtClean="0"/>
              <a:t>, identify the tree.</a:t>
            </a:r>
            <a:endParaRPr lang="en-US" sz="4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7500" t="31000" r="59375" b="22000"/>
          <a:stretch>
            <a:fillRect/>
          </a:stretch>
        </p:blipFill>
        <p:spPr bwMode="auto">
          <a:xfrm>
            <a:off x="2362200" y="1219200"/>
            <a:ext cx="4038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52400" y="4953000"/>
            <a:ext cx="8763000" cy="685800"/>
          </a:xfrm>
        </p:spPr>
        <p:txBody>
          <a:bodyPr>
            <a:noAutofit/>
          </a:bodyPr>
          <a:lstStyle/>
          <a:p>
            <a:r>
              <a:rPr lang="en-US" dirty="0" smtClean="0"/>
              <a:t>What is a Balsam Fir?</a:t>
            </a:r>
            <a:endParaRPr lang="en-US" dirty="0"/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8915400" y="66294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6250" t="24000" r="58750" b="30000"/>
          <a:stretch>
            <a:fillRect/>
          </a:stretch>
        </p:blipFill>
        <p:spPr bwMode="auto">
          <a:xfrm>
            <a:off x="2362200" y="1219200"/>
            <a:ext cx="4267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33400" y="228600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Using the </a:t>
            </a:r>
            <a:r>
              <a:rPr lang="en-US" sz="4400" dirty="0" smtClean="0">
                <a:hlinkClick r:id="rId4"/>
              </a:rPr>
              <a:t>website</a:t>
            </a:r>
            <a:r>
              <a:rPr lang="en-US" sz="4400" dirty="0" smtClean="0"/>
              <a:t>, identify the tree.</a:t>
            </a:r>
            <a:endParaRPr lang="en-US" sz="4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52400" y="4953000"/>
            <a:ext cx="8763000" cy="685800"/>
          </a:xfrm>
        </p:spPr>
        <p:txBody>
          <a:bodyPr>
            <a:noAutofit/>
          </a:bodyPr>
          <a:lstStyle/>
          <a:p>
            <a:r>
              <a:rPr lang="en-US" dirty="0" smtClean="0"/>
              <a:t>What is a Jack Pine?</a:t>
            </a:r>
            <a:endParaRPr lang="en-US" dirty="0"/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8915400" y="66294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228600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Using the </a:t>
            </a:r>
            <a:r>
              <a:rPr lang="en-US" sz="4400" dirty="0" smtClean="0">
                <a:hlinkClick r:id="rId3"/>
              </a:rPr>
              <a:t>website</a:t>
            </a:r>
            <a:r>
              <a:rPr lang="en-US" sz="4400" dirty="0" smtClean="0"/>
              <a:t>, identify the tree.</a:t>
            </a:r>
            <a:endParaRPr lang="en-US" sz="4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 l="35000" t="20000" r="39375" b="33000"/>
          <a:stretch>
            <a:fillRect/>
          </a:stretch>
        </p:blipFill>
        <p:spPr bwMode="auto">
          <a:xfrm>
            <a:off x="2667000" y="1219200"/>
            <a:ext cx="3124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 action="ppaction://hlinksldjump"/>
          </p:cNvPr>
          <p:cNvSpPr/>
          <p:nvPr/>
        </p:nvSpPr>
        <p:spPr>
          <a:xfrm>
            <a:off x="228600" y="12192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100</a:t>
            </a:r>
            <a:endParaRPr lang="en-US" dirty="0"/>
          </a:p>
        </p:txBody>
      </p:sp>
      <p:sp>
        <p:nvSpPr>
          <p:cNvPr id="50" name="Rectangle 49">
            <a:hlinkClick r:id="rId4" action="ppaction://hlinksldjump"/>
          </p:cNvPr>
          <p:cNvSpPr/>
          <p:nvPr/>
        </p:nvSpPr>
        <p:spPr>
          <a:xfrm>
            <a:off x="228600" y="19050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200</a:t>
            </a:r>
            <a:endParaRPr lang="en-US" dirty="0"/>
          </a:p>
        </p:txBody>
      </p:sp>
      <p:sp>
        <p:nvSpPr>
          <p:cNvPr id="51" name="Rectangle 50">
            <a:hlinkClick r:id="rId5" action="ppaction://hlinksldjump"/>
          </p:cNvPr>
          <p:cNvSpPr/>
          <p:nvPr/>
        </p:nvSpPr>
        <p:spPr>
          <a:xfrm>
            <a:off x="228600" y="25908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300</a:t>
            </a:r>
            <a:endParaRPr lang="en-US" dirty="0"/>
          </a:p>
        </p:txBody>
      </p:sp>
      <p:sp>
        <p:nvSpPr>
          <p:cNvPr id="52" name="Rectangle 51">
            <a:hlinkClick r:id="rId6" action="ppaction://hlinksldjump"/>
          </p:cNvPr>
          <p:cNvSpPr/>
          <p:nvPr/>
        </p:nvSpPr>
        <p:spPr>
          <a:xfrm>
            <a:off x="228600" y="32766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400</a:t>
            </a:r>
            <a:endParaRPr lang="en-US" dirty="0"/>
          </a:p>
        </p:txBody>
      </p:sp>
      <p:sp>
        <p:nvSpPr>
          <p:cNvPr id="53" name="Rectangle 52">
            <a:hlinkClick r:id="rId7" action="ppaction://hlinksldjump"/>
          </p:cNvPr>
          <p:cNvSpPr/>
          <p:nvPr/>
        </p:nvSpPr>
        <p:spPr>
          <a:xfrm>
            <a:off x="228600" y="39624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500</a:t>
            </a:r>
            <a:endParaRPr lang="en-US" dirty="0"/>
          </a:p>
        </p:txBody>
      </p:sp>
      <p:sp>
        <p:nvSpPr>
          <p:cNvPr id="54" name="Rectangle 53">
            <a:hlinkClick r:id="rId8" action="ppaction://hlinksldjump"/>
          </p:cNvPr>
          <p:cNvSpPr/>
          <p:nvPr/>
        </p:nvSpPr>
        <p:spPr>
          <a:xfrm>
            <a:off x="228600" y="46482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600</a:t>
            </a:r>
            <a:endParaRPr lang="en-US" dirty="0"/>
          </a:p>
        </p:txBody>
      </p:sp>
      <p:sp>
        <p:nvSpPr>
          <p:cNvPr id="55" name="Rectangle 54">
            <a:hlinkClick r:id="rId9" action="ppaction://hlinksldjump"/>
          </p:cNvPr>
          <p:cNvSpPr/>
          <p:nvPr/>
        </p:nvSpPr>
        <p:spPr>
          <a:xfrm>
            <a:off x="228600" y="53340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700</a:t>
            </a:r>
            <a:endParaRPr lang="en-US" dirty="0"/>
          </a:p>
        </p:txBody>
      </p:sp>
      <p:sp>
        <p:nvSpPr>
          <p:cNvPr id="56" name="Rectangle 55">
            <a:hlinkClick r:id="rId10" action="ppaction://hlinksldjump"/>
          </p:cNvPr>
          <p:cNvSpPr/>
          <p:nvPr/>
        </p:nvSpPr>
        <p:spPr>
          <a:xfrm>
            <a:off x="228600" y="60198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800</a:t>
            </a:r>
            <a:endParaRPr lang="en-US" dirty="0"/>
          </a:p>
        </p:txBody>
      </p:sp>
      <p:sp>
        <p:nvSpPr>
          <p:cNvPr id="121" name="Rectangle 120">
            <a:hlinkClick r:id="rId11" action="ppaction://hlinksldjump"/>
          </p:cNvPr>
          <p:cNvSpPr/>
          <p:nvPr/>
        </p:nvSpPr>
        <p:spPr>
          <a:xfrm>
            <a:off x="1828800" y="12192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100</a:t>
            </a:r>
            <a:endParaRPr lang="en-US" dirty="0"/>
          </a:p>
        </p:txBody>
      </p:sp>
      <p:sp>
        <p:nvSpPr>
          <p:cNvPr id="122" name="Rectangle 121">
            <a:hlinkClick r:id="rId12" action="ppaction://hlinksldjump"/>
          </p:cNvPr>
          <p:cNvSpPr/>
          <p:nvPr/>
        </p:nvSpPr>
        <p:spPr>
          <a:xfrm>
            <a:off x="1828800" y="19050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200</a:t>
            </a:r>
            <a:endParaRPr lang="en-US" dirty="0"/>
          </a:p>
        </p:txBody>
      </p:sp>
      <p:sp>
        <p:nvSpPr>
          <p:cNvPr id="123" name="Rectangle 122">
            <a:hlinkClick r:id="rId13" action="ppaction://hlinksldjump"/>
          </p:cNvPr>
          <p:cNvSpPr/>
          <p:nvPr/>
        </p:nvSpPr>
        <p:spPr>
          <a:xfrm>
            <a:off x="1828800" y="25908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300</a:t>
            </a:r>
            <a:endParaRPr lang="en-US" dirty="0"/>
          </a:p>
        </p:txBody>
      </p:sp>
      <p:sp>
        <p:nvSpPr>
          <p:cNvPr id="125" name="Rectangle 124">
            <a:hlinkClick r:id="rId14" action="ppaction://hlinksldjump"/>
          </p:cNvPr>
          <p:cNvSpPr/>
          <p:nvPr/>
        </p:nvSpPr>
        <p:spPr>
          <a:xfrm>
            <a:off x="1828800" y="39624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500</a:t>
            </a:r>
            <a:endParaRPr lang="en-US" dirty="0"/>
          </a:p>
        </p:txBody>
      </p:sp>
      <p:sp>
        <p:nvSpPr>
          <p:cNvPr id="126" name="Rectangle 125">
            <a:hlinkClick r:id="rId15" action="ppaction://hlinksldjump"/>
          </p:cNvPr>
          <p:cNvSpPr/>
          <p:nvPr/>
        </p:nvSpPr>
        <p:spPr>
          <a:xfrm>
            <a:off x="1828800" y="46482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600</a:t>
            </a:r>
            <a:endParaRPr lang="en-US" dirty="0"/>
          </a:p>
        </p:txBody>
      </p:sp>
      <p:sp>
        <p:nvSpPr>
          <p:cNvPr id="127" name="Rectangle 126">
            <a:hlinkClick r:id="rId16" action="ppaction://hlinksldjump"/>
          </p:cNvPr>
          <p:cNvSpPr/>
          <p:nvPr/>
        </p:nvSpPr>
        <p:spPr>
          <a:xfrm>
            <a:off x="1828800" y="53340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700</a:t>
            </a:r>
            <a:endParaRPr lang="en-US" dirty="0"/>
          </a:p>
        </p:txBody>
      </p:sp>
      <p:sp>
        <p:nvSpPr>
          <p:cNvPr id="128" name="Rectangle 127">
            <a:hlinkClick r:id="rId17" action="ppaction://hlinksldjump"/>
          </p:cNvPr>
          <p:cNvSpPr/>
          <p:nvPr/>
        </p:nvSpPr>
        <p:spPr>
          <a:xfrm>
            <a:off x="1828800" y="60198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800</a:t>
            </a:r>
            <a:endParaRPr lang="en-US" dirty="0"/>
          </a:p>
        </p:txBody>
      </p:sp>
      <p:sp>
        <p:nvSpPr>
          <p:cNvPr id="129" name="Rectangle 128">
            <a:hlinkClick r:id="rId18" action="ppaction://hlinksldjump"/>
          </p:cNvPr>
          <p:cNvSpPr/>
          <p:nvPr/>
        </p:nvSpPr>
        <p:spPr>
          <a:xfrm>
            <a:off x="3352800" y="12192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100</a:t>
            </a:r>
            <a:endParaRPr lang="en-US" dirty="0"/>
          </a:p>
        </p:txBody>
      </p:sp>
      <p:sp>
        <p:nvSpPr>
          <p:cNvPr id="130" name="Rectangle 129">
            <a:hlinkClick r:id="rId19" action="ppaction://hlinksldjump"/>
          </p:cNvPr>
          <p:cNvSpPr/>
          <p:nvPr/>
        </p:nvSpPr>
        <p:spPr>
          <a:xfrm>
            <a:off x="3352800" y="19050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200</a:t>
            </a:r>
            <a:endParaRPr lang="en-US" dirty="0"/>
          </a:p>
        </p:txBody>
      </p:sp>
      <p:sp>
        <p:nvSpPr>
          <p:cNvPr id="131" name="Rectangle 130">
            <a:hlinkClick r:id="rId20" action="ppaction://hlinksldjump"/>
          </p:cNvPr>
          <p:cNvSpPr/>
          <p:nvPr/>
        </p:nvSpPr>
        <p:spPr>
          <a:xfrm>
            <a:off x="3352800" y="25908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300</a:t>
            </a:r>
            <a:endParaRPr lang="en-US" dirty="0"/>
          </a:p>
        </p:txBody>
      </p:sp>
      <p:sp>
        <p:nvSpPr>
          <p:cNvPr id="132" name="Rectangle 131">
            <a:hlinkClick r:id="rId21" action="ppaction://hlinksldjump"/>
          </p:cNvPr>
          <p:cNvSpPr/>
          <p:nvPr/>
        </p:nvSpPr>
        <p:spPr>
          <a:xfrm>
            <a:off x="3352800" y="32766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400</a:t>
            </a:r>
            <a:endParaRPr lang="en-US" dirty="0"/>
          </a:p>
        </p:txBody>
      </p:sp>
      <p:sp>
        <p:nvSpPr>
          <p:cNvPr id="133" name="Rectangle 132">
            <a:hlinkClick r:id="rId22" action="ppaction://hlinksldjump"/>
          </p:cNvPr>
          <p:cNvSpPr/>
          <p:nvPr/>
        </p:nvSpPr>
        <p:spPr>
          <a:xfrm>
            <a:off x="3352800" y="39624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500</a:t>
            </a:r>
            <a:endParaRPr lang="en-US" dirty="0"/>
          </a:p>
        </p:txBody>
      </p:sp>
      <p:sp>
        <p:nvSpPr>
          <p:cNvPr id="134" name="Rectangle 133">
            <a:hlinkClick r:id="rId23" action="ppaction://hlinksldjump"/>
          </p:cNvPr>
          <p:cNvSpPr/>
          <p:nvPr/>
        </p:nvSpPr>
        <p:spPr>
          <a:xfrm>
            <a:off x="3352800" y="46482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600</a:t>
            </a:r>
            <a:endParaRPr lang="en-US" dirty="0"/>
          </a:p>
        </p:txBody>
      </p:sp>
      <p:sp>
        <p:nvSpPr>
          <p:cNvPr id="135" name="Rectangle 134">
            <a:hlinkClick r:id="rId24" action="ppaction://hlinksldjump"/>
          </p:cNvPr>
          <p:cNvSpPr/>
          <p:nvPr/>
        </p:nvSpPr>
        <p:spPr>
          <a:xfrm>
            <a:off x="3352800" y="53340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700</a:t>
            </a:r>
            <a:endParaRPr lang="en-US" dirty="0"/>
          </a:p>
        </p:txBody>
      </p:sp>
      <p:sp>
        <p:nvSpPr>
          <p:cNvPr id="136" name="Rectangle 135">
            <a:hlinkClick r:id="rId25" action="ppaction://hlinksldjump"/>
          </p:cNvPr>
          <p:cNvSpPr/>
          <p:nvPr/>
        </p:nvSpPr>
        <p:spPr>
          <a:xfrm>
            <a:off x="3352800" y="60198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800</a:t>
            </a:r>
            <a:endParaRPr lang="en-US" dirty="0"/>
          </a:p>
        </p:txBody>
      </p:sp>
      <p:sp>
        <p:nvSpPr>
          <p:cNvPr id="153" name="Rectangle 152">
            <a:hlinkClick r:id="rId26" action="ppaction://hlinksldjump"/>
          </p:cNvPr>
          <p:cNvSpPr/>
          <p:nvPr/>
        </p:nvSpPr>
        <p:spPr>
          <a:xfrm>
            <a:off x="4876800" y="12192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100</a:t>
            </a:r>
            <a:endParaRPr lang="en-US" dirty="0"/>
          </a:p>
        </p:txBody>
      </p:sp>
      <p:sp>
        <p:nvSpPr>
          <p:cNvPr id="154" name="Rectangle 153">
            <a:hlinkClick r:id="rId27" action="ppaction://hlinksldjump"/>
          </p:cNvPr>
          <p:cNvSpPr/>
          <p:nvPr/>
        </p:nvSpPr>
        <p:spPr>
          <a:xfrm>
            <a:off x="4876800" y="19050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200</a:t>
            </a:r>
            <a:endParaRPr lang="en-US" dirty="0"/>
          </a:p>
        </p:txBody>
      </p:sp>
      <p:sp>
        <p:nvSpPr>
          <p:cNvPr id="155" name="Rectangle 154">
            <a:hlinkClick r:id="rId28" action="ppaction://hlinksldjump"/>
          </p:cNvPr>
          <p:cNvSpPr/>
          <p:nvPr/>
        </p:nvSpPr>
        <p:spPr>
          <a:xfrm>
            <a:off x="4876800" y="25908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300</a:t>
            </a:r>
            <a:endParaRPr lang="en-US" dirty="0"/>
          </a:p>
        </p:txBody>
      </p:sp>
      <p:sp>
        <p:nvSpPr>
          <p:cNvPr id="156" name="Rectangle 155">
            <a:hlinkClick r:id="rId29" action="ppaction://hlinksldjump"/>
          </p:cNvPr>
          <p:cNvSpPr/>
          <p:nvPr/>
        </p:nvSpPr>
        <p:spPr>
          <a:xfrm>
            <a:off x="4876800" y="32766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400</a:t>
            </a:r>
            <a:endParaRPr lang="en-US" dirty="0"/>
          </a:p>
        </p:txBody>
      </p:sp>
      <p:sp>
        <p:nvSpPr>
          <p:cNvPr id="157" name="Rectangle 156">
            <a:hlinkClick r:id="rId30" action="ppaction://hlinksldjump"/>
          </p:cNvPr>
          <p:cNvSpPr/>
          <p:nvPr/>
        </p:nvSpPr>
        <p:spPr>
          <a:xfrm>
            <a:off x="4876800" y="39624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500</a:t>
            </a:r>
            <a:endParaRPr lang="en-US" dirty="0"/>
          </a:p>
        </p:txBody>
      </p:sp>
      <p:sp>
        <p:nvSpPr>
          <p:cNvPr id="158" name="Rectangle 157">
            <a:hlinkClick r:id="rId31" action="ppaction://hlinksldjump"/>
          </p:cNvPr>
          <p:cNvSpPr/>
          <p:nvPr/>
        </p:nvSpPr>
        <p:spPr>
          <a:xfrm>
            <a:off x="4876800" y="46482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600</a:t>
            </a:r>
            <a:endParaRPr lang="en-US" dirty="0"/>
          </a:p>
        </p:txBody>
      </p:sp>
      <p:sp>
        <p:nvSpPr>
          <p:cNvPr id="159" name="Rectangle 158">
            <a:hlinkClick r:id="rId32" action="ppaction://hlinksldjump"/>
          </p:cNvPr>
          <p:cNvSpPr/>
          <p:nvPr/>
        </p:nvSpPr>
        <p:spPr>
          <a:xfrm>
            <a:off x="4876800" y="53340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700</a:t>
            </a:r>
            <a:endParaRPr lang="en-US" dirty="0"/>
          </a:p>
        </p:txBody>
      </p:sp>
      <p:sp>
        <p:nvSpPr>
          <p:cNvPr id="160" name="Rectangle 159">
            <a:hlinkClick r:id="rId33" action="ppaction://hlinksldjump"/>
          </p:cNvPr>
          <p:cNvSpPr/>
          <p:nvPr/>
        </p:nvSpPr>
        <p:spPr>
          <a:xfrm>
            <a:off x="4876800" y="60198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800</a:t>
            </a:r>
            <a:endParaRPr lang="en-US" dirty="0"/>
          </a:p>
        </p:txBody>
      </p:sp>
      <p:sp>
        <p:nvSpPr>
          <p:cNvPr id="161" name="Rectangle 160">
            <a:hlinkClick r:id="rId34" action="ppaction://hlinksldjump"/>
          </p:cNvPr>
          <p:cNvSpPr/>
          <p:nvPr/>
        </p:nvSpPr>
        <p:spPr>
          <a:xfrm>
            <a:off x="6400800" y="12192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100</a:t>
            </a:r>
            <a:endParaRPr lang="en-US" dirty="0"/>
          </a:p>
        </p:txBody>
      </p:sp>
      <p:sp>
        <p:nvSpPr>
          <p:cNvPr id="162" name="Rectangle 161">
            <a:hlinkClick r:id="rId35" action="ppaction://hlinksldjump"/>
          </p:cNvPr>
          <p:cNvSpPr/>
          <p:nvPr/>
        </p:nvSpPr>
        <p:spPr>
          <a:xfrm>
            <a:off x="6400800" y="19050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200</a:t>
            </a:r>
            <a:endParaRPr lang="en-US" dirty="0"/>
          </a:p>
        </p:txBody>
      </p:sp>
      <p:sp>
        <p:nvSpPr>
          <p:cNvPr id="163" name="Rectangle 162">
            <a:hlinkClick r:id="rId36" action="ppaction://hlinksldjump"/>
          </p:cNvPr>
          <p:cNvSpPr/>
          <p:nvPr/>
        </p:nvSpPr>
        <p:spPr>
          <a:xfrm>
            <a:off x="6400800" y="25908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300</a:t>
            </a:r>
            <a:endParaRPr lang="en-US" dirty="0"/>
          </a:p>
        </p:txBody>
      </p:sp>
      <p:sp>
        <p:nvSpPr>
          <p:cNvPr id="164" name="Rectangle 163">
            <a:hlinkClick r:id="rId37" action="ppaction://hlinksldjump"/>
          </p:cNvPr>
          <p:cNvSpPr/>
          <p:nvPr/>
        </p:nvSpPr>
        <p:spPr>
          <a:xfrm>
            <a:off x="6400800" y="32766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400</a:t>
            </a:r>
            <a:endParaRPr lang="en-US" dirty="0"/>
          </a:p>
        </p:txBody>
      </p:sp>
      <p:sp>
        <p:nvSpPr>
          <p:cNvPr id="165" name="Rectangle 164">
            <a:hlinkClick r:id="rId38" action="ppaction://hlinksldjump"/>
          </p:cNvPr>
          <p:cNvSpPr/>
          <p:nvPr/>
        </p:nvSpPr>
        <p:spPr>
          <a:xfrm>
            <a:off x="6400800" y="39624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500</a:t>
            </a:r>
            <a:endParaRPr lang="en-US" dirty="0"/>
          </a:p>
        </p:txBody>
      </p:sp>
      <p:sp>
        <p:nvSpPr>
          <p:cNvPr id="166" name="Rectangle 165">
            <a:hlinkClick r:id="rId39" action="ppaction://hlinksldjump"/>
          </p:cNvPr>
          <p:cNvSpPr/>
          <p:nvPr/>
        </p:nvSpPr>
        <p:spPr>
          <a:xfrm>
            <a:off x="6400800" y="46482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600</a:t>
            </a:r>
            <a:endParaRPr lang="en-US" dirty="0"/>
          </a:p>
        </p:txBody>
      </p:sp>
      <p:sp>
        <p:nvSpPr>
          <p:cNvPr id="167" name="Rectangle 166">
            <a:hlinkClick r:id="rId40" action="ppaction://hlinksldjump"/>
          </p:cNvPr>
          <p:cNvSpPr/>
          <p:nvPr/>
        </p:nvSpPr>
        <p:spPr>
          <a:xfrm>
            <a:off x="6400800" y="53340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700</a:t>
            </a:r>
            <a:endParaRPr lang="en-US" dirty="0"/>
          </a:p>
        </p:txBody>
      </p:sp>
      <p:sp>
        <p:nvSpPr>
          <p:cNvPr id="168" name="Rectangle 167">
            <a:hlinkClick r:id="rId41" action="ppaction://hlinksldjump"/>
          </p:cNvPr>
          <p:cNvSpPr/>
          <p:nvPr/>
        </p:nvSpPr>
        <p:spPr>
          <a:xfrm>
            <a:off x="6400800" y="60198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800</a:t>
            </a:r>
            <a:endParaRPr lang="en-US" dirty="0"/>
          </a:p>
        </p:txBody>
      </p:sp>
      <p:sp>
        <p:nvSpPr>
          <p:cNvPr id="169" name="Rectangle 168">
            <a:hlinkClick r:id="rId42" action="ppaction://hlinksldjump"/>
          </p:cNvPr>
          <p:cNvSpPr/>
          <p:nvPr/>
        </p:nvSpPr>
        <p:spPr>
          <a:xfrm>
            <a:off x="7924800" y="12192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100</a:t>
            </a:r>
            <a:endParaRPr lang="en-US" dirty="0"/>
          </a:p>
        </p:txBody>
      </p:sp>
      <p:sp>
        <p:nvSpPr>
          <p:cNvPr id="170" name="Rectangle 169">
            <a:hlinkClick r:id="rId43" action="ppaction://hlinksldjump"/>
          </p:cNvPr>
          <p:cNvSpPr/>
          <p:nvPr/>
        </p:nvSpPr>
        <p:spPr>
          <a:xfrm>
            <a:off x="7924800" y="19050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200</a:t>
            </a:r>
            <a:endParaRPr lang="en-US" dirty="0"/>
          </a:p>
        </p:txBody>
      </p:sp>
      <p:sp>
        <p:nvSpPr>
          <p:cNvPr id="171" name="Rectangle 170">
            <a:hlinkClick r:id="rId44" action="ppaction://hlinksldjump"/>
          </p:cNvPr>
          <p:cNvSpPr/>
          <p:nvPr/>
        </p:nvSpPr>
        <p:spPr>
          <a:xfrm>
            <a:off x="7924800" y="25908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300</a:t>
            </a:r>
            <a:endParaRPr lang="en-US" dirty="0"/>
          </a:p>
        </p:txBody>
      </p:sp>
      <p:sp>
        <p:nvSpPr>
          <p:cNvPr id="172" name="Rectangle 171">
            <a:hlinkClick r:id="rId45" action="ppaction://hlinksldjump"/>
          </p:cNvPr>
          <p:cNvSpPr/>
          <p:nvPr/>
        </p:nvSpPr>
        <p:spPr>
          <a:xfrm>
            <a:off x="7924800" y="32766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400</a:t>
            </a:r>
            <a:endParaRPr lang="en-US" dirty="0"/>
          </a:p>
        </p:txBody>
      </p:sp>
      <p:sp>
        <p:nvSpPr>
          <p:cNvPr id="173" name="Rectangle 172">
            <a:hlinkClick r:id="rId46" action="ppaction://hlinksldjump"/>
          </p:cNvPr>
          <p:cNvSpPr/>
          <p:nvPr/>
        </p:nvSpPr>
        <p:spPr>
          <a:xfrm>
            <a:off x="7924800" y="39624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500</a:t>
            </a:r>
            <a:endParaRPr lang="en-US" dirty="0"/>
          </a:p>
        </p:txBody>
      </p:sp>
      <p:sp>
        <p:nvSpPr>
          <p:cNvPr id="174" name="Rectangle 173">
            <a:hlinkClick r:id="rId47" action="ppaction://hlinksldjump"/>
          </p:cNvPr>
          <p:cNvSpPr/>
          <p:nvPr/>
        </p:nvSpPr>
        <p:spPr>
          <a:xfrm>
            <a:off x="7924800" y="46482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600</a:t>
            </a:r>
            <a:endParaRPr lang="en-US" dirty="0"/>
          </a:p>
        </p:txBody>
      </p:sp>
      <p:sp>
        <p:nvSpPr>
          <p:cNvPr id="175" name="Rectangle 174">
            <a:hlinkClick r:id="rId48" action="ppaction://hlinksldjump"/>
          </p:cNvPr>
          <p:cNvSpPr/>
          <p:nvPr/>
        </p:nvSpPr>
        <p:spPr>
          <a:xfrm>
            <a:off x="7924800" y="53340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700</a:t>
            </a:r>
            <a:endParaRPr lang="en-US" dirty="0"/>
          </a:p>
        </p:txBody>
      </p:sp>
      <p:sp>
        <p:nvSpPr>
          <p:cNvPr id="176" name="Rectangle 175">
            <a:hlinkClick r:id="rId49" action="ppaction://hlinksldjump"/>
          </p:cNvPr>
          <p:cNvSpPr/>
          <p:nvPr/>
        </p:nvSpPr>
        <p:spPr>
          <a:xfrm>
            <a:off x="7924800" y="60198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800</a:t>
            </a:r>
            <a:endParaRPr lang="en-US" dirty="0"/>
          </a:p>
        </p:txBody>
      </p:sp>
      <p:sp>
        <p:nvSpPr>
          <p:cNvPr id="68" name="Rectangle 67"/>
          <p:cNvSpPr/>
          <p:nvPr/>
        </p:nvSpPr>
        <p:spPr>
          <a:xfrm>
            <a:off x="1600200" y="152400"/>
            <a:ext cx="1371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Terms for Classifying</a:t>
            </a:r>
            <a:endParaRPr lang="en-US" dirty="0"/>
          </a:p>
        </p:txBody>
      </p:sp>
      <p:sp>
        <p:nvSpPr>
          <p:cNvPr id="69" name="Rectangle 68"/>
          <p:cNvSpPr/>
          <p:nvPr/>
        </p:nvSpPr>
        <p:spPr>
          <a:xfrm>
            <a:off x="76200" y="152400"/>
            <a:ext cx="1371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Other Activities</a:t>
            </a:r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3124200" y="152400"/>
            <a:ext cx="1371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Plant Terms</a:t>
            </a:r>
            <a:endParaRPr lang="en-US" dirty="0"/>
          </a:p>
        </p:txBody>
      </p:sp>
      <p:sp>
        <p:nvSpPr>
          <p:cNvPr id="73" name="Rectangle 72"/>
          <p:cNvSpPr/>
          <p:nvPr/>
        </p:nvSpPr>
        <p:spPr>
          <a:xfrm>
            <a:off x="4648200" y="152400"/>
            <a:ext cx="1371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Types of Animals</a:t>
            </a:r>
            <a:endParaRPr lang="en-US" dirty="0"/>
          </a:p>
        </p:txBody>
      </p:sp>
      <p:sp>
        <p:nvSpPr>
          <p:cNvPr id="74" name="Rectangle 73"/>
          <p:cNvSpPr/>
          <p:nvPr/>
        </p:nvSpPr>
        <p:spPr>
          <a:xfrm>
            <a:off x="6172200" y="152400"/>
            <a:ext cx="1371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Classifying Vertebrates</a:t>
            </a:r>
            <a:endParaRPr lang="en-US" dirty="0"/>
          </a:p>
        </p:txBody>
      </p:sp>
      <p:sp>
        <p:nvSpPr>
          <p:cNvPr id="75" name="Rectangle 74"/>
          <p:cNvSpPr/>
          <p:nvPr/>
        </p:nvSpPr>
        <p:spPr>
          <a:xfrm>
            <a:off x="7696200" y="152400"/>
            <a:ext cx="1371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Differences in Vertebrates</a:t>
            </a:r>
            <a:endParaRPr lang="en-US" dirty="0"/>
          </a:p>
        </p:txBody>
      </p:sp>
      <p:sp>
        <p:nvSpPr>
          <p:cNvPr id="57" name="Rectangle 56">
            <a:hlinkClick r:id="rId50" action="ppaction://hlinksldjump"/>
          </p:cNvPr>
          <p:cNvSpPr/>
          <p:nvPr/>
        </p:nvSpPr>
        <p:spPr>
          <a:xfrm>
            <a:off x="1828800" y="32766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400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 lion is an example of this type of vertebrate.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52400" y="4953000"/>
            <a:ext cx="8763000" cy="685800"/>
          </a:xfrm>
        </p:spPr>
        <p:txBody>
          <a:bodyPr>
            <a:noAutofit/>
          </a:bodyPr>
          <a:lstStyle/>
          <a:p>
            <a:r>
              <a:rPr lang="en-US" dirty="0" smtClean="0"/>
              <a:t>What is a mammal?</a:t>
            </a:r>
            <a:endParaRPr lang="en-US" dirty="0"/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8915400" y="66294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 snake is this type of vertebrate.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52400" y="4953000"/>
            <a:ext cx="8763000" cy="685800"/>
          </a:xfrm>
        </p:spPr>
        <p:txBody>
          <a:bodyPr>
            <a:noAutofit/>
          </a:bodyPr>
          <a:lstStyle/>
          <a:p>
            <a:r>
              <a:rPr lang="en-US" dirty="0" smtClean="0"/>
              <a:t>What is a reptile?</a:t>
            </a:r>
            <a:endParaRPr lang="en-US" dirty="0"/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8915400" y="66294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They are two thing that a turtle can be classified as.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52400" y="4953000"/>
            <a:ext cx="8763000" cy="685800"/>
          </a:xfrm>
        </p:spPr>
        <p:txBody>
          <a:bodyPr>
            <a:noAutofit/>
          </a:bodyPr>
          <a:lstStyle/>
          <a:p>
            <a:r>
              <a:rPr lang="en-US" dirty="0" smtClean="0"/>
              <a:t>What are a living thing, an animal, a vertebrate, and a reptile?</a:t>
            </a:r>
            <a:endParaRPr lang="en-US" dirty="0"/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8915400" y="66294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 vertebrate animal that lives in water its whole life.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52400" y="4953000"/>
            <a:ext cx="8763000" cy="685800"/>
          </a:xfrm>
        </p:spPr>
        <p:txBody>
          <a:bodyPr>
            <a:noAutofit/>
          </a:bodyPr>
          <a:lstStyle/>
          <a:p>
            <a:r>
              <a:rPr lang="en-US" dirty="0" smtClean="0"/>
              <a:t>What is a fish?</a:t>
            </a:r>
            <a:endParaRPr lang="en-US" dirty="0"/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8915400" y="66294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An animal that has hair and produces milk for its young.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52400" y="4953000"/>
            <a:ext cx="8763000" cy="685800"/>
          </a:xfrm>
        </p:spPr>
        <p:txBody>
          <a:bodyPr>
            <a:noAutofit/>
          </a:bodyPr>
          <a:lstStyle/>
          <a:p>
            <a:r>
              <a:rPr lang="en-US" dirty="0" smtClean="0"/>
              <a:t>What is a mammal?</a:t>
            </a:r>
            <a:endParaRPr lang="en-US" dirty="0"/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8915400" y="66294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It is the 3</a:t>
            </a:r>
            <a:r>
              <a:rPr lang="en-US" baseline="30000" dirty="0" smtClean="0"/>
              <a:t>rd</a:t>
            </a:r>
            <a:r>
              <a:rPr lang="en-US" dirty="0" smtClean="0"/>
              <a:t> planet from the sun.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52400" y="4953000"/>
            <a:ext cx="8763000" cy="685800"/>
          </a:xfrm>
        </p:spPr>
        <p:txBody>
          <a:bodyPr>
            <a:noAutofit/>
          </a:bodyPr>
          <a:lstStyle/>
          <a:p>
            <a:r>
              <a:rPr lang="en-US" dirty="0" smtClean="0"/>
              <a:t>What is Earth?</a:t>
            </a:r>
            <a:endParaRPr lang="en-US" dirty="0"/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8915400" y="66294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An animal that has dry, scaly skin.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52400" y="4953000"/>
            <a:ext cx="8763000" cy="685800"/>
          </a:xfrm>
        </p:spPr>
        <p:txBody>
          <a:bodyPr>
            <a:noAutofit/>
          </a:bodyPr>
          <a:lstStyle/>
          <a:p>
            <a:r>
              <a:rPr lang="en-US" dirty="0" smtClean="0"/>
              <a:t>What is a reptile?</a:t>
            </a:r>
            <a:endParaRPr lang="en-US" dirty="0"/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8915400" y="66294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An animal that has moist skin and no scales.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52400" y="4953000"/>
            <a:ext cx="8763000" cy="685800"/>
          </a:xfrm>
        </p:spPr>
        <p:txBody>
          <a:bodyPr>
            <a:noAutofit/>
          </a:bodyPr>
          <a:lstStyle/>
          <a:p>
            <a:r>
              <a:rPr lang="en-US" dirty="0" smtClean="0"/>
              <a:t>What is an amphibian?</a:t>
            </a:r>
            <a:endParaRPr lang="en-US" dirty="0"/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8915400" y="66294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An animal with a backbone.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52400" y="4953000"/>
            <a:ext cx="8763000" cy="685800"/>
          </a:xfrm>
        </p:spPr>
        <p:txBody>
          <a:bodyPr>
            <a:noAutofit/>
          </a:bodyPr>
          <a:lstStyle/>
          <a:p>
            <a:r>
              <a:rPr lang="en-US" dirty="0" smtClean="0"/>
              <a:t>What is a vertebrate?</a:t>
            </a:r>
            <a:endParaRPr lang="en-US" dirty="0"/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8915400" y="66294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An animal without a backbone.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52400" y="4953000"/>
            <a:ext cx="8763000" cy="685800"/>
          </a:xfrm>
        </p:spPr>
        <p:txBody>
          <a:bodyPr>
            <a:noAutofit/>
          </a:bodyPr>
          <a:lstStyle/>
          <a:p>
            <a:r>
              <a:rPr lang="en-US" dirty="0" smtClean="0"/>
              <a:t>What is </a:t>
            </a:r>
            <a:r>
              <a:rPr lang="en-US" smtClean="0"/>
              <a:t>an </a:t>
            </a:r>
            <a:r>
              <a:rPr lang="en-US" smtClean="0"/>
              <a:t>invertebrate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8915400" y="66294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 plant that does not have tubes.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685800"/>
          </a:xfrm>
        </p:spPr>
        <p:txBody>
          <a:bodyPr/>
          <a:lstStyle/>
          <a:p>
            <a:r>
              <a:rPr lang="en-US" dirty="0" smtClean="0"/>
              <a:t>What is a nonvascular plant?</a:t>
            </a:r>
            <a:endParaRPr lang="en-US" dirty="0"/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8915400" y="66294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An animal that keeps the same temperature as what is around it and an animal whose body temperature doesn’t change very much (The answers must be in the correct order).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52400" y="4953000"/>
            <a:ext cx="8763000" cy="685800"/>
          </a:xfrm>
        </p:spPr>
        <p:txBody>
          <a:bodyPr>
            <a:noAutofit/>
          </a:bodyPr>
          <a:lstStyle/>
          <a:p>
            <a:r>
              <a:rPr lang="en-US" dirty="0" smtClean="0"/>
              <a:t>What are cold-blooded and warm-blooded?</a:t>
            </a:r>
            <a:endParaRPr lang="en-US" dirty="0"/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8915400" y="66294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They are two thing that a clam can be classified as.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52400" y="4953000"/>
            <a:ext cx="8763000" cy="685800"/>
          </a:xfrm>
        </p:spPr>
        <p:txBody>
          <a:bodyPr>
            <a:noAutofit/>
          </a:bodyPr>
          <a:lstStyle/>
          <a:p>
            <a:r>
              <a:rPr lang="en-US" dirty="0" smtClean="0"/>
              <a:t>What are a living thing, an animal, an invertebrate, and a mollusk?</a:t>
            </a:r>
            <a:endParaRPr lang="en-US" dirty="0"/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8915400" y="66294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The food making part of the plant.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52400" y="4953000"/>
            <a:ext cx="8763000" cy="685800"/>
          </a:xfrm>
        </p:spPr>
        <p:txBody>
          <a:bodyPr>
            <a:noAutofit/>
          </a:bodyPr>
          <a:lstStyle/>
          <a:p>
            <a:r>
              <a:rPr lang="en-US" dirty="0" smtClean="0"/>
              <a:t>What are the leaves?</a:t>
            </a:r>
            <a:endParaRPr lang="en-US" dirty="0"/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8915400" y="66294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An eagle is this type of vertebrate.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52400" y="4953000"/>
            <a:ext cx="8763000" cy="685800"/>
          </a:xfrm>
        </p:spPr>
        <p:txBody>
          <a:bodyPr>
            <a:noAutofit/>
          </a:bodyPr>
          <a:lstStyle/>
          <a:p>
            <a:r>
              <a:rPr lang="en-US" dirty="0" smtClean="0"/>
              <a:t>What is a bird?</a:t>
            </a:r>
            <a:endParaRPr lang="en-US" dirty="0"/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8915400" y="66294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Plants make their own food and animals find their food.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762000" y="4953000"/>
            <a:ext cx="7620000" cy="685800"/>
          </a:xfrm>
        </p:spPr>
        <p:txBody>
          <a:bodyPr>
            <a:noAutofit/>
          </a:bodyPr>
          <a:lstStyle/>
          <a:p>
            <a:r>
              <a:rPr lang="en-US" dirty="0" smtClean="0"/>
              <a:t>What is a major difference between plants and animals?</a:t>
            </a:r>
            <a:endParaRPr lang="en-US" dirty="0"/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8915400" y="66294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2035175"/>
            <a:ext cx="7772400" cy="1470025"/>
          </a:xfrm>
        </p:spPr>
        <p:txBody>
          <a:bodyPr>
            <a:noAutofit/>
          </a:bodyPr>
          <a:lstStyle/>
          <a:p>
            <a:r>
              <a:rPr lang="en-US" dirty="0" smtClean="0"/>
              <a:t>The organ that fish use to get oxygen from the water and remove carbon dioxide.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52400" y="4953000"/>
            <a:ext cx="8763000" cy="685800"/>
          </a:xfrm>
        </p:spPr>
        <p:txBody>
          <a:bodyPr>
            <a:noAutofit/>
          </a:bodyPr>
          <a:lstStyle/>
          <a:p>
            <a:r>
              <a:rPr lang="en-US" dirty="0" smtClean="0"/>
              <a:t>What are gills?</a:t>
            </a:r>
            <a:endParaRPr lang="en-US" dirty="0"/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8915400" y="66294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958975"/>
            <a:ext cx="7772400" cy="1470025"/>
          </a:xfrm>
        </p:spPr>
        <p:txBody>
          <a:bodyPr>
            <a:noAutofit/>
          </a:bodyPr>
          <a:lstStyle/>
          <a:p>
            <a:r>
              <a:rPr lang="en-US" dirty="0" smtClean="0"/>
              <a:t>This is the animal that breathes different from all other vertebrates.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52400" y="4953000"/>
            <a:ext cx="8763000" cy="685800"/>
          </a:xfrm>
        </p:spPr>
        <p:txBody>
          <a:bodyPr>
            <a:noAutofit/>
          </a:bodyPr>
          <a:lstStyle/>
          <a:p>
            <a:r>
              <a:rPr lang="en-US" dirty="0" smtClean="0"/>
              <a:t>What is a fish?</a:t>
            </a:r>
            <a:endParaRPr lang="en-US" dirty="0"/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8915400" y="66294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2187575"/>
            <a:ext cx="7772400" cy="1470025"/>
          </a:xfrm>
        </p:spPr>
        <p:txBody>
          <a:bodyPr>
            <a:noAutofit/>
          </a:bodyPr>
          <a:lstStyle/>
          <a:p>
            <a:r>
              <a:rPr lang="en-US" dirty="0" smtClean="0"/>
              <a:t>The type of vertebrate that lives in the water when it is young and lives on land when they have fully developed.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52400" y="4953000"/>
            <a:ext cx="8763000" cy="685800"/>
          </a:xfrm>
        </p:spPr>
        <p:txBody>
          <a:bodyPr>
            <a:noAutofit/>
          </a:bodyPr>
          <a:lstStyle/>
          <a:p>
            <a:r>
              <a:rPr lang="en-US" dirty="0" smtClean="0"/>
              <a:t>What is an amphibian?</a:t>
            </a:r>
            <a:endParaRPr lang="en-US" dirty="0"/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8915400" y="66294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2111375"/>
            <a:ext cx="7772400" cy="1470025"/>
          </a:xfrm>
        </p:spPr>
        <p:txBody>
          <a:bodyPr>
            <a:noAutofit/>
          </a:bodyPr>
          <a:lstStyle/>
          <a:p>
            <a:r>
              <a:rPr lang="en-US" dirty="0" smtClean="0"/>
              <a:t>This is the kind of vertebrate that has young in a different way than any other and it is they way they have young.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52400" y="4953000"/>
            <a:ext cx="8763000" cy="685800"/>
          </a:xfrm>
        </p:spPr>
        <p:txBody>
          <a:bodyPr>
            <a:noAutofit/>
          </a:bodyPr>
          <a:lstStyle/>
          <a:p>
            <a:r>
              <a:rPr lang="en-US" dirty="0" smtClean="0"/>
              <a:t>What is a mammal and by live birth?</a:t>
            </a:r>
            <a:endParaRPr lang="en-US" dirty="0"/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8915400" y="66294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2187575"/>
            <a:ext cx="7772400" cy="1470025"/>
          </a:xfrm>
        </p:spPr>
        <p:txBody>
          <a:bodyPr>
            <a:noAutofit/>
          </a:bodyPr>
          <a:lstStyle/>
          <a:p>
            <a:r>
              <a:rPr lang="en-US" dirty="0" smtClean="0"/>
              <a:t>This is the body covering that mammals have to protect their body.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52400" y="4953000"/>
            <a:ext cx="8763000" cy="685800"/>
          </a:xfrm>
        </p:spPr>
        <p:txBody>
          <a:bodyPr>
            <a:noAutofit/>
          </a:bodyPr>
          <a:lstStyle/>
          <a:p>
            <a:r>
              <a:rPr lang="en-US" dirty="0" smtClean="0"/>
              <a:t>What is fur?</a:t>
            </a:r>
            <a:endParaRPr lang="en-US" dirty="0"/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8915400" y="66294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The second smallest name grouping used in classification.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685800"/>
          </a:xfrm>
        </p:spPr>
        <p:txBody>
          <a:bodyPr/>
          <a:lstStyle/>
          <a:p>
            <a:r>
              <a:rPr lang="en-US" dirty="0" smtClean="0"/>
              <a:t>What is genus?</a:t>
            </a:r>
            <a:endParaRPr lang="en-US" dirty="0"/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8915400" y="66294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2111375"/>
            <a:ext cx="7772400" cy="1470025"/>
          </a:xfrm>
        </p:spPr>
        <p:txBody>
          <a:bodyPr>
            <a:noAutofit/>
          </a:bodyPr>
          <a:lstStyle/>
          <a:p>
            <a:r>
              <a:rPr lang="en-US" dirty="0" smtClean="0"/>
              <a:t>These are the vertebrates that care for their young.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52400" y="4953000"/>
            <a:ext cx="8763000" cy="685800"/>
          </a:xfrm>
        </p:spPr>
        <p:txBody>
          <a:bodyPr>
            <a:noAutofit/>
          </a:bodyPr>
          <a:lstStyle/>
          <a:p>
            <a:r>
              <a:rPr lang="en-US" dirty="0" smtClean="0"/>
              <a:t>What are mammals and birds?</a:t>
            </a:r>
            <a:endParaRPr lang="en-US" dirty="0"/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8915400" y="66294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>
            <a:noAutofit/>
          </a:bodyPr>
          <a:lstStyle/>
          <a:p>
            <a:r>
              <a:rPr lang="en-US" dirty="0" smtClean="0"/>
              <a:t>These are the ways that mammals move.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52400" y="4953000"/>
            <a:ext cx="8763000" cy="685800"/>
          </a:xfrm>
        </p:spPr>
        <p:txBody>
          <a:bodyPr>
            <a:noAutofit/>
          </a:bodyPr>
          <a:lstStyle/>
          <a:p>
            <a:r>
              <a:rPr lang="en-US" dirty="0" smtClean="0"/>
              <a:t>What is by walking, swimming, and flying?</a:t>
            </a:r>
            <a:endParaRPr lang="en-US" dirty="0"/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8915400" y="66294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2111375"/>
            <a:ext cx="7772400" cy="1470025"/>
          </a:xfrm>
        </p:spPr>
        <p:txBody>
          <a:bodyPr>
            <a:noAutofit/>
          </a:bodyPr>
          <a:lstStyle/>
          <a:p>
            <a:r>
              <a:rPr lang="en-US" dirty="0" smtClean="0"/>
              <a:t>These are the ways that birds move.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52400" y="4953000"/>
            <a:ext cx="8763000" cy="685800"/>
          </a:xfrm>
        </p:spPr>
        <p:txBody>
          <a:bodyPr>
            <a:noAutofit/>
          </a:bodyPr>
          <a:lstStyle/>
          <a:p>
            <a:r>
              <a:rPr lang="en-US" dirty="0" smtClean="0"/>
              <a:t>What is by using legs (walking/hopping) and wings (flying)?</a:t>
            </a:r>
            <a:endParaRPr lang="en-US" dirty="0"/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8915400" y="66294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 a Partner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shorter person picks the first category and point value.</a:t>
            </a:r>
          </a:p>
          <a:p>
            <a:r>
              <a:rPr lang="en-US" dirty="0" smtClean="0"/>
              <a:t>Click on the selected category and value.</a:t>
            </a:r>
          </a:p>
          <a:p>
            <a:r>
              <a:rPr lang="en-US" dirty="0" smtClean="0"/>
              <a:t>Both partners answer the statement with a question.</a:t>
            </a:r>
          </a:p>
          <a:p>
            <a:r>
              <a:rPr lang="en-US" dirty="0" smtClean="0"/>
              <a:t>Partners write the answer on their whiteboard.</a:t>
            </a:r>
          </a:p>
          <a:p>
            <a:r>
              <a:rPr lang="en-US" dirty="0" smtClean="0"/>
              <a:t>Click again to get the answer.</a:t>
            </a:r>
          </a:p>
          <a:p>
            <a:r>
              <a:rPr lang="en-US" dirty="0" smtClean="0"/>
              <a:t>Whoever is correct gets the points for the answer.  </a:t>
            </a:r>
          </a:p>
          <a:p>
            <a:r>
              <a:rPr lang="en-US" dirty="0" smtClean="0"/>
              <a:t>Write the points and category on a separate paper for each person who got the </a:t>
            </a:r>
            <a:r>
              <a:rPr lang="en-US" smtClean="0"/>
              <a:t>answer correct.</a:t>
            </a:r>
            <a:endParaRPr lang="en-US" dirty="0" smtClean="0"/>
          </a:p>
          <a:p>
            <a:r>
              <a:rPr lang="en-US" dirty="0" smtClean="0"/>
              <a:t>Click on the blue box in the lower right corner to get back to the main board.</a:t>
            </a:r>
          </a:p>
          <a:p>
            <a:r>
              <a:rPr lang="en-US" dirty="0" smtClean="0"/>
              <a:t>Take turns picking the category and point value.</a:t>
            </a:r>
          </a:p>
          <a:p>
            <a:r>
              <a:rPr lang="en-US" dirty="0" smtClean="0"/>
              <a:t>Continue until all categories and values are taken.</a:t>
            </a:r>
          </a:p>
          <a:p>
            <a:r>
              <a:rPr lang="en-US" dirty="0" smtClean="0"/>
              <a:t>The person with the most points at the end wins.</a:t>
            </a:r>
            <a:endParaRPr lang="en-US" dirty="0"/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8915400" y="66294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 the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The shorter person from the class picks the first category and point value.</a:t>
            </a:r>
          </a:p>
          <a:p>
            <a:r>
              <a:rPr lang="en-US" sz="2000" dirty="0" smtClean="0"/>
              <a:t>Click on the selected category and value.</a:t>
            </a:r>
          </a:p>
          <a:p>
            <a:r>
              <a:rPr lang="en-US" sz="2000" dirty="0" smtClean="0"/>
              <a:t>Groups get in order from shortest to tallest.</a:t>
            </a:r>
          </a:p>
          <a:p>
            <a:r>
              <a:rPr lang="en-US" sz="2000" dirty="0" smtClean="0"/>
              <a:t>The shortest person in each group will be the first to answer the question.</a:t>
            </a:r>
          </a:p>
          <a:p>
            <a:r>
              <a:rPr lang="en-US" sz="2000" dirty="0" smtClean="0"/>
              <a:t>The person up in each group will answer the statement with a question.</a:t>
            </a:r>
          </a:p>
          <a:p>
            <a:r>
              <a:rPr lang="en-US" sz="2000" dirty="0" smtClean="0"/>
              <a:t>The person who is up in each group write the answer on their whiteboard.</a:t>
            </a:r>
          </a:p>
          <a:p>
            <a:r>
              <a:rPr lang="en-US" sz="2000" dirty="0" smtClean="0"/>
              <a:t>Click again to get the answer.</a:t>
            </a:r>
          </a:p>
          <a:p>
            <a:r>
              <a:rPr lang="en-US" sz="2000" dirty="0" smtClean="0"/>
              <a:t>Whoever is correct gets the points for the answer.</a:t>
            </a:r>
          </a:p>
          <a:p>
            <a:r>
              <a:rPr lang="en-US" sz="2000" dirty="0" smtClean="0"/>
              <a:t>Write the points and category on the board for each team who gets it correct.  </a:t>
            </a:r>
          </a:p>
          <a:p>
            <a:r>
              <a:rPr lang="en-US" sz="2000" dirty="0" smtClean="0"/>
              <a:t>Click on the blue box in the lower right corner to get back to the main board.</a:t>
            </a:r>
          </a:p>
          <a:p>
            <a:r>
              <a:rPr lang="en-US" sz="2000" dirty="0" smtClean="0"/>
              <a:t>Go from right to left from teams picking the category and point value.</a:t>
            </a:r>
          </a:p>
          <a:p>
            <a:r>
              <a:rPr lang="en-US" sz="2000" dirty="0" smtClean="0"/>
              <a:t>Continue until all categories and values are taken.</a:t>
            </a:r>
          </a:p>
          <a:p>
            <a:r>
              <a:rPr lang="en-US" sz="2000" dirty="0" smtClean="0"/>
              <a:t>The group with the most points at the end wins.</a:t>
            </a:r>
            <a:endParaRPr lang="en-US" sz="2000" dirty="0"/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8915400" y="66294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They are both living, both need water, and both need food.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685800"/>
          </a:xfrm>
        </p:spPr>
        <p:txBody>
          <a:bodyPr>
            <a:noAutofit/>
          </a:bodyPr>
          <a:lstStyle/>
          <a:p>
            <a:r>
              <a:rPr lang="en-US" dirty="0" smtClean="0"/>
              <a:t>What are similarities between plants and animals?</a:t>
            </a:r>
            <a:endParaRPr lang="en-US" dirty="0"/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8915400" y="66294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The part that holds the plant up.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685800"/>
          </a:xfrm>
        </p:spPr>
        <p:txBody>
          <a:bodyPr/>
          <a:lstStyle/>
          <a:p>
            <a:r>
              <a:rPr lang="en-US" dirty="0" smtClean="0"/>
              <a:t>What is the stem?</a:t>
            </a:r>
            <a:endParaRPr lang="en-US" dirty="0"/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8915400" y="66294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 vertebrate animal that has feathers and wings.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685800"/>
          </a:xfrm>
        </p:spPr>
        <p:txBody>
          <a:bodyPr/>
          <a:lstStyle/>
          <a:p>
            <a:r>
              <a:rPr lang="en-US" dirty="0" smtClean="0"/>
              <a:t>What is a bird?</a:t>
            </a:r>
            <a:endParaRPr lang="en-US" dirty="0"/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8915400" y="66294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 plant that has tubes.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685800"/>
          </a:xfrm>
        </p:spPr>
        <p:txBody>
          <a:bodyPr/>
          <a:lstStyle/>
          <a:p>
            <a:r>
              <a:rPr lang="en-US" dirty="0" smtClean="0"/>
              <a:t>What is a vascular plant?</a:t>
            </a:r>
            <a:endParaRPr lang="en-US" dirty="0"/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8915400" y="66294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653</TotalTime>
  <Words>1217</Words>
  <Application>Microsoft Office PowerPoint</Application>
  <PresentationFormat>On-screen Show (4:3)</PresentationFormat>
  <Paragraphs>184</Paragraphs>
  <Slides>54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Office Theme</vt:lpstr>
      <vt:lpstr>Classification Jeopardy</vt:lpstr>
      <vt:lpstr>Rules</vt:lpstr>
      <vt:lpstr>Slide 3</vt:lpstr>
      <vt:lpstr>A plant that does not have tubes.</vt:lpstr>
      <vt:lpstr>The second smallest name grouping used in classification.</vt:lpstr>
      <vt:lpstr>They are both living, both need water, and both need food.</vt:lpstr>
      <vt:lpstr>The part that holds the plant up.</vt:lpstr>
      <vt:lpstr>A vertebrate animal that has feathers and wings.</vt:lpstr>
      <vt:lpstr>A plant that has tubes.</vt:lpstr>
      <vt:lpstr>The underground part of the plant that anchors it and may store food.</vt:lpstr>
      <vt:lpstr>The largest group into which living things can be classified.</vt:lpstr>
      <vt:lpstr>A kingdom of living things that can move, must find food, and respond to things.</vt:lpstr>
      <vt:lpstr>Slide 13</vt:lpstr>
      <vt:lpstr>Slide 14</vt:lpstr>
      <vt:lpstr>The grouping of things using a set of rules.</vt:lpstr>
      <vt:lpstr>The names of the five kingdoms.</vt:lpstr>
      <vt:lpstr>The process where plants make food using sunlight.</vt:lpstr>
      <vt:lpstr>The way that scientists classify things into different groups.</vt:lpstr>
      <vt:lpstr>It takes 365 ¼ Earth days.</vt:lpstr>
      <vt:lpstr>They are two thing that a human can be classified as.</vt:lpstr>
      <vt:lpstr>A catfish is this kind of vertebrate.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A lion is an example of this type of vertebrate.</vt:lpstr>
      <vt:lpstr>A snake is this type of vertebrate.</vt:lpstr>
      <vt:lpstr>They are two thing that a turtle can be classified as.</vt:lpstr>
      <vt:lpstr>A vertebrate animal that lives in water its whole life.</vt:lpstr>
      <vt:lpstr>An animal that has hair and produces milk for its young.</vt:lpstr>
      <vt:lpstr>It is the 3rd planet from the sun.</vt:lpstr>
      <vt:lpstr>An animal that has dry, scaly skin.</vt:lpstr>
      <vt:lpstr>An animal that has moist skin and no scales.</vt:lpstr>
      <vt:lpstr>An animal with a backbone.</vt:lpstr>
      <vt:lpstr>An animal without a backbone.</vt:lpstr>
      <vt:lpstr>An animal that keeps the same temperature as what is around it and an animal whose body temperature doesn’t change very much (The answers must be in the correct order).</vt:lpstr>
      <vt:lpstr>They are two thing that a clam can be classified as.</vt:lpstr>
      <vt:lpstr>The food making part of the plant.</vt:lpstr>
      <vt:lpstr>An eagle is this type of vertebrate.</vt:lpstr>
      <vt:lpstr>Plants make their own food and animals find their food.</vt:lpstr>
      <vt:lpstr>The organ that fish use to get oxygen from the water and remove carbon dioxide.</vt:lpstr>
      <vt:lpstr>This is the animal that breathes different from all other vertebrates.</vt:lpstr>
      <vt:lpstr>The type of vertebrate that lives in the water when it is young and lives on land when they have fully developed.</vt:lpstr>
      <vt:lpstr>This is the kind of vertebrate that has young in a different way than any other and it is they way they have young.</vt:lpstr>
      <vt:lpstr>This is the body covering that mammals have to protect their body.</vt:lpstr>
      <vt:lpstr>These are the vertebrates that care for their young.</vt:lpstr>
      <vt:lpstr>These are the ways that mammals move.</vt:lpstr>
      <vt:lpstr>These are the ways that birds move.</vt:lpstr>
      <vt:lpstr>With a Partner</vt:lpstr>
      <vt:lpstr>With the Class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Astronomy Jeopardy</dc:title>
  <dc:creator> </dc:creator>
  <cp:lastModifiedBy> </cp:lastModifiedBy>
  <cp:revision>60</cp:revision>
  <dcterms:created xsi:type="dcterms:W3CDTF">2010-11-20T23:23:13Z</dcterms:created>
  <dcterms:modified xsi:type="dcterms:W3CDTF">2011-05-11T17:44:54Z</dcterms:modified>
</cp:coreProperties>
</file>