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1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3" r:id="rId24"/>
    <p:sldId id="284" r:id="rId25"/>
    <p:sldId id="285" r:id="rId26"/>
    <p:sldId id="286" r:id="rId27"/>
    <p:sldId id="287" r:id="rId28"/>
    <p:sldId id="288" r:id="rId29"/>
    <p:sldId id="290" r:id="rId30"/>
    <p:sldId id="278" r:id="rId31"/>
    <p:sldId id="279" r:id="rId32"/>
    <p:sldId id="280" r:id="rId33"/>
    <p:sldId id="281" r:id="rId34"/>
    <p:sldId id="313" r:id="rId35"/>
    <p:sldId id="291" r:id="rId36"/>
    <p:sldId id="292" r:id="rId37"/>
    <p:sldId id="293" r:id="rId38"/>
    <p:sldId id="294" r:id="rId39"/>
    <p:sldId id="297" r:id="rId40"/>
    <p:sldId id="296" r:id="rId41"/>
    <p:sldId id="298" r:id="rId42"/>
    <p:sldId id="299" r:id="rId43"/>
    <p:sldId id="311" r:id="rId44"/>
    <p:sldId id="312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14" r:id="rId54"/>
    <p:sldId id="315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1A564-F27D-4852-A3A1-7CCBAA111373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442CA-C4FE-4857-B6BF-BEA1D1C70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442CA-C4FE-4857-B6BF-BEA1D1C704B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125DC-2CB6-4A22-BC15-87380A654C78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slide" Target="slide12.xml"/><Relationship Id="rId18" Type="http://schemas.openxmlformats.org/officeDocument/2006/relationships/slide" Target="slide7.xml"/><Relationship Id="rId26" Type="http://schemas.openxmlformats.org/officeDocument/2006/relationships/slide" Target="slide8.xml"/><Relationship Id="rId39" Type="http://schemas.openxmlformats.org/officeDocument/2006/relationships/slide" Target="slide20.xml"/><Relationship Id="rId3" Type="http://schemas.openxmlformats.org/officeDocument/2006/relationships/slide" Target="slide28.xml"/><Relationship Id="rId21" Type="http://schemas.openxmlformats.org/officeDocument/2006/relationships/slide" Target="slide9.xml"/><Relationship Id="rId34" Type="http://schemas.openxmlformats.org/officeDocument/2006/relationships/slide" Target="slide21.xml"/><Relationship Id="rId42" Type="http://schemas.openxmlformats.org/officeDocument/2006/relationships/slide" Target="slide45.xml"/><Relationship Id="rId47" Type="http://schemas.openxmlformats.org/officeDocument/2006/relationships/slide" Target="slide47.xml"/><Relationship Id="rId50" Type="http://schemas.openxmlformats.org/officeDocument/2006/relationships/slide" Target="slide13.xml"/><Relationship Id="rId7" Type="http://schemas.openxmlformats.org/officeDocument/2006/relationships/slide" Target="slide23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44.xml"/><Relationship Id="rId33" Type="http://schemas.openxmlformats.org/officeDocument/2006/relationships/slide" Target="slide40.xml"/><Relationship Id="rId38" Type="http://schemas.openxmlformats.org/officeDocument/2006/relationships/slide" Target="slide19.xml"/><Relationship Id="rId46" Type="http://schemas.openxmlformats.org/officeDocument/2006/relationships/slide" Target="slide49.xml"/><Relationship Id="rId2" Type="http://schemas.openxmlformats.org/officeDocument/2006/relationships/notesSlide" Target="../notesSlides/notesSlide1.xml"/><Relationship Id="rId16" Type="http://schemas.openxmlformats.org/officeDocument/2006/relationships/slide" Target="slide18.xml"/><Relationship Id="rId20" Type="http://schemas.openxmlformats.org/officeDocument/2006/relationships/slide" Target="slide42.xml"/><Relationship Id="rId29" Type="http://schemas.openxmlformats.org/officeDocument/2006/relationships/slide" Target="slide36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9.xml"/><Relationship Id="rId11" Type="http://schemas.openxmlformats.org/officeDocument/2006/relationships/slide" Target="slide15.xml"/><Relationship Id="rId24" Type="http://schemas.openxmlformats.org/officeDocument/2006/relationships/slide" Target="slide6.xml"/><Relationship Id="rId32" Type="http://schemas.openxmlformats.org/officeDocument/2006/relationships/slide" Target="slide39.xml"/><Relationship Id="rId37" Type="http://schemas.openxmlformats.org/officeDocument/2006/relationships/slide" Target="slide31.xml"/><Relationship Id="rId40" Type="http://schemas.openxmlformats.org/officeDocument/2006/relationships/slide" Target="slide32.xml"/><Relationship Id="rId45" Type="http://schemas.openxmlformats.org/officeDocument/2006/relationships/slide" Target="slide48.xml"/><Relationship Id="rId5" Type="http://schemas.openxmlformats.org/officeDocument/2006/relationships/slide" Target="slide26.xml"/><Relationship Id="rId15" Type="http://schemas.openxmlformats.org/officeDocument/2006/relationships/slide" Target="slide5.xml"/><Relationship Id="rId23" Type="http://schemas.openxmlformats.org/officeDocument/2006/relationships/slide" Target="slide17.xml"/><Relationship Id="rId28" Type="http://schemas.openxmlformats.org/officeDocument/2006/relationships/slide" Target="slide34.xml"/><Relationship Id="rId36" Type="http://schemas.openxmlformats.org/officeDocument/2006/relationships/slide" Target="slide30.xml"/><Relationship Id="rId49" Type="http://schemas.openxmlformats.org/officeDocument/2006/relationships/slide" Target="slide51.xml"/><Relationship Id="rId10" Type="http://schemas.openxmlformats.org/officeDocument/2006/relationships/slide" Target="slide24.xml"/><Relationship Id="rId19" Type="http://schemas.openxmlformats.org/officeDocument/2006/relationships/slide" Target="slide10.xml"/><Relationship Id="rId31" Type="http://schemas.openxmlformats.org/officeDocument/2006/relationships/slide" Target="slide38.xml"/><Relationship Id="rId44" Type="http://schemas.openxmlformats.org/officeDocument/2006/relationships/slide" Target="slide50.xml"/><Relationship Id="rId4" Type="http://schemas.openxmlformats.org/officeDocument/2006/relationships/slide" Target="slide27.xml"/><Relationship Id="rId9" Type="http://schemas.openxmlformats.org/officeDocument/2006/relationships/slide" Target="slide22.xml"/><Relationship Id="rId14" Type="http://schemas.openxmlformats.org/officeDocument/2006/relationships/slide" Target="slide14.xml"/><Relationship Id="rId22" Type="http://schemas.openxmlformats.org/officeDocument/2006/relationships/slide" Target="slide4.xml"/><Relationship Id="rId27" Type="http://schemas.openxmlformats.org/officeDocument/2006/relationships/slide" Target="slide33.xml"/><Relationship Id="rId30" Type="http://schemas.openxmlformats.org/officeDocument/2006/relationships/slide" Target="slide37.xml"/><Relationship Id="rId35" Type="http://schemas.openxmlformats.org/officeDocument/2006/relationships/slide" Target="slide43.xml"/><Relationship Id="rId43" Type="http://schemas.openxmlformats.org/officeDocument/2006/relationships/slide" Target="slide46.xml"/><Relationship Id="rId48" Type="http://schemas.openxmlformats.org/officeDocument/2006/relationships/slide" Target="slide52.xml"/><Relationship Id="rId8" Type="http://schemas.openxmlformats.org/officeDocument/2006/relationships/slide" Target="slide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image" Target="../media/image8.gi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image" Target="../media/image1.gi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image" Target="../media/image7.gi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image" Target="../media/image3.gi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image" Target="../media/image4.gi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image" Target="../media/image6.gi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image" Target="../media/image2.gif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/>
              <a:t>Astronomy Jeopardy</a:t>
            </a:r>
            <a:endParaRPr lang="en-US" sz="115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a star that is a source of light and heat for the </a:t>
            </a:r>
            <a:r>
              <a:rPr lang="en-US" dirty="0" smtClean="0"/>
              <a:t>planets in our solar system.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a sun?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the spinning of an object.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rotation?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the movement of </a:t>
            </a:r>
            <a:r>
              <a:rPr lang="en-US" dirty="0" smtClean="0"/>
              <a:t>an object in a regular path around another object.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revolution?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an orbit?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38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It is the path that the moon, planets, asteroids, and comets flow as they travel around the sun.</a:t>
            </a:r>
            <a:endParaRPr 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astronomy?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1905000"/>
            <a:ext cx="754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It is the study of planets, stars, galaxies, and all other objects in space.</a:t>
            </a:r>
            <a:endParaRPr 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something that goes on and on; repeating.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a cycle?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light that is bouncing off of an object or surface.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reflection?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</a:t>
            </a:r>
            <a:r>
              <a:rPr lang="en-US" dirty="0" smtClean="0"/>
              <a:t>the regular pattern of the shapes of the moon.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moon phases?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the force that keeps planets in orbit around the sun.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gravity?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takes 365 ¼ Earth days.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How long does it take for the Earth to orbit the sun?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Rules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dirty="0" smtClean="0"/>
              <a:t>How are you playing?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38200" y="2971800"/>
            <a:ext cx="3048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 a Partner</a:t>
            </a:r>
            <a:endParaRPr lang="en-US" dirty="0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105400" y="2971800"/>
            <a:ext cx="3048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 the Class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takes 29 Earth days.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How long does it take for the moon to orbit Earth and rotate?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takes 24 Earth hours.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How long does it take for the Earth to rotate?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a waxing gibbous?</a:t>
            </a:r>
            <a:endParaRPr lang="en-US" dirty="0"/>
          </a:p>
        </p:txBody>
      </p:sp>
      <p:pic>
        <p:nvPicPr>
          <p:cNvPr id="4" name="Picture 3" descr="Waxing Gibbou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7012" y="1219200"/>
            <a:ext cx="3609975" cy="3619500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a waxing crescent?</a:t>
            </a:r>
            <a:endParaRPr lang="en-US" dirty="0"/>
          </a:p>
        </p:txBody>
      </p:sp>
      <p:pic>
        <p:nvPicPr>
          <p:cNvPr id="4" name="Picture 3" descr="Waxing Gibbou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7012" y="1219200"/>
            <a:ext cx="3609975" cy="3619499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a waning gibbous?</a:t>
            </a:r>
            <a:endParaRPr lang="en-US" dirty="0"/>
          </a:p>
        </p:txBody>
      </p:sp>
      <p:pic>
        <p:nvPicPr>
          <p:cNvPr id="4" name="Picture 3" descr="Waxing Gibbou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7012" y="1219200"/>
            <a:ext cx="3609975" cy="3619499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a waning crescent?</a:t>
            </a:r>
            <a:endParaRPr lang="en-US" dirty="0"/>
          </a:p>
        </p:txBody>
      </p:sp>
      <p:pic>
        <p:nvPicPr>
          <p:cNvPr id="4" name="Picture 3" descr="Waxing Gibbou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7012" y="1219200"/>
            <a:ext cx="3609975" cy="3619499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a third quarter moon?</a:t>
            </a:r>
            <a:endParaRPr lang="en-US" dirty="0"/>
          </a:p>
        </p:txBody>
      </p:sp>
      <p:pic>
        <p:nvPicPr>
          <p:cNvPr id="4" name="Picture 3" descr="Waxing Gibbou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7012" y="1219200"/>
            <a:ext cx="3609975" cy="3619499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a new moon?</a:t>
            </a:r>
            <a:endParaRPr lang="en-US" dirty="0"/>
          </a:p>
        </p:txBody>
      </p:sp>
      <p:pic>
        <p:nvPicPr>
          <p:cNvPr id="4" name="Picture 3" descr="Waxing Gibbou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7012" y="1219200"/>
            <a:ext cx="3609975" cy="3619499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a full moon?</a:t>
            </a:r>
            <a:endParaRPr lang="en-US" dirty="0"/>
          </a:p>
        </p:txBody>
      </p:sp>
      <p:pic>
        <p:nvPicPr>
          <p:cNvPr id="4" name="Picture 3" descr="Waxing Gibbou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7012" y="1219200"/>
            <a:ext cx="3609974" cy="3619499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a first quarter moon?</a:t>
            </a:r>
            <a:endParaRPr lang="en-US" dirty="0"/>
          </a:p>
        </p:txBody>
      </p:sp>
      <p:pic>
        <p:nvPicPr>
          <p:cNvPr id="4" name="Picture 3" descr="Waxing Gibbou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7012" y="1219200"/>
            <a:ext cx="3609974" cy="3619499"/>
          </a:xfrm>
          <a:prstGeom prst="rect">
            <a:avLst/>
          </a:prstGeom>
        </p:spPr>
      </p:pic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 action="ppaction://hlinksldjump"/>
          </p:cNvPr>
          <p:cNvSpPr/>
          <p:nvPr/>
        </p:nvSpPr>
        <p:spPr>
          <a:xfrm>
            <a:off x="228600" y="1219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50" name="Rectangle 49">
            <a:hlinkClick r:id="rId4" action="ppaction://hlinksldjump"/>
          </p:cNvPr>
          <p:cNvSpPr/>
          <p:nvPr/>
        </p:nvSpPr>
        <p:spPr>
          <a:xfrm>
            <a:off x="228600" y="1905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51" name="Rectangle 50">
            <a:hlinkClick r:id="rId5" action="ppaction://hlinksldjump"/>
          </p:cNvPr>
          <p:cNvSpPr/>
          <p:nvPr/>
        </p:nvSpPr>
        <p:spPr>
          <a:xfrm>
            <a:off x="228600" y="2590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52" name="Rectangle 51">
            <a:hlinkClick r:id="rId6" action="ppaction://hlinksldjump"/>
          </p:cNvPr>
          <p:cNvSpPr/>
          <p:nvPr/>
        </p:nvSpPr>
        <p:spPr>
          <a:xfrm>
            <a:off x="228600" y="3276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53" name="Rectangle 52">
            <a:hlinkClick r:id="rId7" action="ppaction://hlinksldjump"/>
          </p:cNvPr>
          <p:cNvSpPr/>
          <p:nvPr/>
        </p:nvSpPr>
        <p:spPr>
          <a:xfrm>
            <a:off x="228600" y="3962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54" name="Rectangle 53">
            <a:hlinkClick r:id="rId8" action="ppaction://hlinksldjump"/>
          </p:cNvPr>
          <p:cNvSpPr/>
          <p:nvPr/>
        </p:nvSpPr>
        <p:spPr>
          <a:xfrm>
            <a:off x="2286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55" name="Rectangle 54">
            <a:hlinkClick r:id="rId9" action="ppaction://hlinksldjump"/>
          </p:cNvPr>
          <p:cNvSpPr/>
          <p:nvPr/>
        </p:nvSpPr>
        <p:spPr>
          <a:xfrm>
            <a:off x="228600" y="5334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</a:t>
            </a:r>
            <a:endParaRPr lang="en-US" dirty="0"/>
          </a:p>
        </p:txBody>
      </p:sp>
      <p:sp>
        <p:nvSpPr>
          <p:cNvPr id="56" name="Rectangle 55">
            <a:hlinkClick r:id="rId10" action="ppaction://hlinksldjump"/>
          </p:cNvPr>
          <p:cNvSpPr/>
          <p:nvPr/>
        </p:nvSpPr>
        <p:spPr>
          <a:xfrm>
            <a:off x="228600" y="6019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800</a:t>
            </a:r>
            <a:endParaRPr lang="en-US" dirty="0"/>
          </a:p>
        </p:txBody>
      </p:sp>
      <p:sp>
        <p:nvSpPr>
          <p:cNvPr id="121" name="Rectangle 120">
            <a:hlinkClick r:id="rId11" action="ppaction://hlinksldjump"/>
          </p:cNvPr>
          <p:cNvSpPr/>
          <p:nvPr/>
        </p:nvSpPr>
        <p:spPr>
          <a:xfrm>
            <a:off x="1828800" y="1219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22" name="Rectangle 121">
            <a:hlinkClick r:id="rId12" action="ppaction://hlinksldjump"/>
          </p:cNvPr>
          <p:cNvSpPr/>
          <p:nvPr/>
        </p:nvSpPr>
        <p:spPr>
          <a:xfrm>
            <a:off x="1828800" y="1905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23" name="Rectangle 122">
            <a:hlinkClick r:id="rId13" action="ppaction://hlinksldjump"/>
          </p:cNvPr>
          <p:cNvSpPr/>
          <p:nvPr/>
        </p:nvSpPr>
        <p:spPr>
          <a:xfrm>
            <a:off x="1828800" y="2590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25" name="Rectangle 124">
            <a:hlinkClick r:id="rId14" action="ppaction://hlinksldjump"/>
          </p:cNvPr>
          <p:cNvSpPr/>
          <p:nvPr/>
        </p:nvSpPr>
        <p:spPr>
          <a:xfrm>
            <a:off x="1828800" y="3962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26" name="Rectangle 125">
            <a:hlinkClick r:id="rId15" action="ppaction://hlinksldjump"/>
          </p:cNvPr>
          <p:cNvSpPr/>
          <p:nvPr/>
        </p:nvSpPr>
        <p:spPr>
          <a:xfrm>
            <a:off x="18288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127" name="Rectangle 126">
            <a:hlinkClick r:id="rId16" action="ppaction://hlinksldjump"/>
          </p:cNvPr>
          <p:cNvSpPr/>
          <p:nvPr/>
        </p:nvSpPr>
        <p:spPr>
          <a:xfrm>
            <a:off x="1828800" y="5334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</a:t>
            </a:r>
            <a:endParaRPr lang="en-US" dirty="0"/>
          </a:p>
        </p:txBody>
      </p:sp>
      <p:sp>
        <p:nvSpPr>
          <p:cNvPr id="128" name="Rectangle 127">
            <a:hlinkClick r:id="rId17" action="ppaction://hlinksldjump"/>
          </p:cNvPr>
          <p:cNvSpPr/>
          <p:nvPr/>
        </p:nvSpPr>
        <p:spPr>
          <a:xfrm>
            <a:off x="1828800" y="6019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800</a:t>
            </a:r>
            <a:endParaRPr lang="en-US" dirty="0"/>
          </a:p>
        </p:txBody>
      </p:sp>
      <p:sp>
        <p:nvSpPr>
          <p:cNvPr id="129" name="Rectangle 128">
            <a:hlinkClick r:id="rId18" action="ppaction://hlinksldjump"/>
          </p:cNvPr>
          <p:cNvSpPr/>
          <p:nvPr/>
        </p:nvSpPr>
        <p:spPr>
          <a:xfrm>
            <a:off x="3352800" y="1219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30" name="Rectangle 129">
            <a:hlinkClick r:id="rId19" action="ppaction://hlinksldjump"/>
          </p:cNvPr>
          <p:cNvSpPr/>
          <p:nvPr/>
        </p:nvSpPr>
        <p:spPr>
          <a:xfrm>
            <a:off x="3352800" y="1905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31" name="Rectangle 130">
            <a:hlinkClick r:id="rId20" action="ppaction://hlinksldjump"/>
          </p:cNvPr>
          <p:cNvSpPr/>
          <p:nvPr/>
        </p:nvSpPr>
        <p:spPr>
          <a:xfrm>
            <a:off x="3352800" y="2590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32" name="Rectangle 131">
            <a:hlinkClick r:id="rId21" action="ppaction://hlinksldjump"/>
          </p:cNvPr>
          <p:cNvSpPr/>
          <p:nvPr/>
        </p:nvSpPr>
        <p:spPr>
          <a:xfrm>
            <a:off x="3352800" y="3276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133" name="Rectangle 132">
            <a:hlinkClick r:id="rId22" action="ppaction://hlinksldjump"/>
          </p:cNvPr>
          <p:cNvSpPr/>
          <p:nvPr/>
        </p:nvSpPr>
        <p:spPr>
          <a:xfrm>
            <a:off x="3352800" y="3962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34" name="Rectangle 133">
            <a:hlinkClick r:id="rId23" action="ppaction://hlinksldjump"/>
          </p:cNvPr>
          <p:cNvSpPr/>
          <p:nvPr/>
        </p:nvSpPr>
        <p:spPr>
          <a:xfrm>
            <a:off x="33528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135" name="Rectangle 134">
            <a:hlinkClick r:id="rId24" action="ppaction://hlinksldjump"/>
          </p:cNvPr>
          <p:cNvSpPr/>
          <p:nvPr/>
        </p:nvSpPr>
        <p:spPr>
          <a:xfrm>
            <a:off x="3352800" y="5334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</a:t>
            </a:r>
            <a:endParaRPr lang="en-US" dirty="0"/>
          </a:p>
        </p:txBody>
      </p:sp>
      <p:sp>
        <p:nvSpPr>
          <p:cNvPr id="136" name="Rectangle 135">
            <a:hlinkClick r:id="rId25" action="ppaction://hlinksldjump"/>
          </p:cNvPr>
          <p:cNvSpPr/>
          <p:nvPr/>
        </p:nvSpPr>
        <p:spPr>
          <a:xfrm>
            <a:off x="3352800" y="6019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800</a:t>
            </a:r>
            <a:endParaRPr lang="en-US" dirty="0"/>
          </a:p>
        </p:txBody>
      </p:sp>
      <p:sp>
        <p:nvSpPr>
          <p:cNvPr id="153" name="Rectangle 152">
            <a:hlinkClick r:id="rId26" action="ppaction://hlinksldjump"/>
          </p:cNvPr>
          <p:cNvSpPr/>
          <p:nvPr/>
        </p:nvSpPr>
        <p:spPr>
          <a:xfrm>
            <a:off x="4876800" y="1219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4" name="Rectangle 153">
            <a:hlinkClick r:id="rId27" action="ppaction://hlinksldjump"/>
          </p:cNvPr>
          <p:cNvSpPr/>
          <p:nvPr/>
        </p:nvSpPr>
        <p:spPr>
          <a:xfrm>
            <a:off x="4876800" y="1905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55" name="Rectangle 154">
            <a:hlinkClick r:id="rId28" action="ppaction://hlinksldjump"/>
          </p:cNvPr>
          <p:cNvSpPr/>
          <p:nvPr/>
        </p:nvSpPr>
        <p:spPr>
          <a:xfrm>
            <a:off x="4876800" y="2590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56" name="Rectangle 155">
            <a:hlinkClick r:id="rId29" action="ppaction://hlinksldjump"/>
          </p:cNvPr>
          <p:cNvSpPr/>
          <p:nvPr/>
        </p:nvSpPr>
        <p:spPr>
          <a:xfrm>
            <a:off x="4876800" y="3276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157" name="Rectangle 156">
            <a:hlinkClick r:id="rId30" action="ppaction://hlinksldjump"/>
          </p:cNvPr>
          <p:cNvSpPr/>
          <p:nvPr/>
        </p:nvSpPr>
        <p:spPr>
          <a:xfrm>
            <a:off x="4876800" y="3962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58" name="Rectangle 157">
            <a:hlinkClick r:id="rId31" action="ppaction://hlinksldjump"/>
          </p:cNvPr>
          <p:cNvSpPr/>
          <p:nvPr/>
        </p:nvSpPr>
        <p:spPr>
          <a:xfrm>
            <a:off x="48768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159" name="Rectangle 158">
            <a:hlinkClick r:id="rId32" action="ppaction://hlinksldjump"/>
          </p:cNvPr>
          <p:cNvSpPr/>
          <p:nvPr/>
        </p:nvSpPr>
        <p:spPr>
          <a:xfrm>
            <a:off x="4876800" y="5334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</a:t>
            </a:r>
            <a:endParaRPr lang="en-US" dirty="0"/>
          </a:p>
        </p:txBody>
      </p:sp>
      <p:sp>
        <p:nvSpPr>
          <p:cNvPr id="160" name="Rectangle 159">
            <a:hlinkClick r:id="rId33" action="ppaction://hlinksldjump"/>
          </p:cNvPr>
          <p:cNvSpPr/>
          <p:nvPr/>
        </p:nvSpPr>
        <p:spPr>
          <a:xfrm>
            <a:off x="4876800" y="6019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800</a:t>
            </a:r>
            <a:endParaRPr lang="en-US" dirty="0"/>
          </a:p>
        </p:txBody>
      </p:sp>
      <p:sp>
        <p:nvSpPr>
          <p:cNvPr id="161" name="Rectangle 160">
            <a:hlinkClick r:id="rId34" action="ppaction://hlinksldjump"/>
          </p:cNvPr>
          <p:cNvSpPr/>
          <p:nvPr/>
        </p:nvSpPr>
        <p:spPr>
          <a:xfrm>
            <a:off x="6400800" y="1219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62" name="Rectangle 161">
            <a:hlinkClick r:id="rId35" action="ppaction://hlinksldjump"/>
          </p:cNvPr>
          <p:cNvSpPr/>
          <p:nvPr/>
        </p:nvSpPr>
        <p:spPr>
          <a:xfrm>
            <a:off x="6400800" y="1905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63" name="Rectangle 162">
            <a:hlinkClick r:id="rId36" action="ppaction://hlinksldjump"/>
          </p:cNvPr>
          <p:cNvSpPr/>
          <p:nvPr/>
        </p:nvSpPr>
        <p:spPr>
          <a:xfrm>
            <a:off x="6400800" y="2590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64" name="Rectangle 163">
            <a:hlinkClick r:id="rId37" action="ppaction://hlinksldjump"/>
          </p:cNvPr>
          <p:cNvSpPr/>
          <p:nvPr/>
        </p:nvSpPr>
        <p:spPr>
          <a:xfrm>
            <a:off x="6400800" y="3276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165" name="Rectangle 164">
            <a:hlinkClick r:id="rId38" action="ppaction://hlinksldjump"/>
          </p:cNvPr>
          <p:cNvSpPr/>
          <p:nvPr/>
        </p:nvSpPr>
        <p:spPr>
          <a:xfrm>
            <a:off x="6400800" y="3962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66" name="Rectangle 165">
            <a:hlinkClick r:id="rId39" action="ppaction://hlinksldjump"/>
          </p:cNvPr>
          <p:cNvSpPr/>
          <p:nvPr/>
        </p:nvSpPr>
        <p:spPr>
          <a:xfrm>
            <a:off x="64008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167" name="Rectangle 166">
            <a:hlinkClick r:id="rId40" action="ppaction://hlinksldjump"/>
          </p:cNvPr>
          <p:cNvSpPr/>
          <p:nvPr/>
        </p:nvSpPr>
        <p:spPr>
          <a:xfrm>
            <a:off x="6400800" y="5334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</a:t>
            </a:r>
            <a:endParaRPr lang="en-US" dirty="0"/>
          </a:p>
        </p:txBody>
      </p:sp>
      <p:sp>
        <p:nvSpPr>
          <p:cNvPr id="168" name="Rectangle 167">
            <a:hlinkClick r:id="rId41" action="ppaction://hlinksldjump"/>
          </p:cNvPr>
          <p:cNvSpPr/>
          <p:nvPr/>
        </p:nvSpPr>
        <p:spPr>
          <a:xfrm>
            <a:off x="6400800" y="6019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800</a:t>
            </a:r>
            <a:endParaRPr lang="en-US" dirty="0"/>
          </a:p>
        </p:txBody>
      </p:sp>
      <p:sp>
        <p:nvSpPr>
          <p:cNvPr id="169" name="Rectangle 168">
            <a:hlinkClick r:id="rId42" action="ppaction://hlinksldjump"/>
          </p:cNvPr>
          <p:cNvSpPr/>
          <p:nvPr/>
        </p:nvSpPr>
        <p:spPr>
          <a:xfrm>
            <a:off x="7924800" y="1219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70" name="Rectangle 169">
            <a:hlinkClick r:id="rId43" action="ppaction://hlinksldjump"/>
          </p:cNvPr>
          <p:cNvSpPr/>
          <p:nvPr/>
        </p:nvSpPr>
        <p:spPr>
          <a:xfrm>
            <a:off x="7924800" y="1905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71" name="Rectangle 170">
            <a:hlinkClick r:id="rId44" action="ppaction://hlinksldjump"/>
          </p:cNvPr>
          <p:cNvSpPr/>
          <p:nvPr/>
        </p:nvSpPr>
        <p:spPr>
          <a:xfrm>
            <a:off x="7924800" y="2590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72" name="Rectangle 171">
            <a:hlinkClick r:id="rId45" action="ppaction://hlinksldjump"/>
          </p:cNvPr>
          <p:cNvSpPr/>
          <p:nvPr/>
        </p:nvSpPr>
        <p:spPr>
          <a:xfrm>
            <a:off x="7924800" y="3276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173" name="Rectangle 172">
            <a:hlinkClick r:id="rId46" action="ppaction://hlinksldjump"/>
          </p:cNvPr>
          <p:cNvSpPr/>
          <p:nvPr/>
        </p:nvSpPr>
        <p:spPr>
          <a:xfrm>
            <a:off x="7924800" y="3962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74" name="Rectangle 173">
            <a:hlinkClick r:id="rId47" action="ppaction://hlinksldjump"/>
          </p:cNvPr>
          <p:cNvSpPr/>
          <p:nvPr/>
        </p:nvSpPr>
        <p:spPr>
          <a:xfrm>
            <a:off x="79248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175" name="Rectangle 174">
            <a:hlinkClick r:id="rId48" action="ppaction://hlinksldjump"/>
          </p:cNvPr>
          <p:cNvSpPr/>
          <p:nvPr/>
        </p:nvSpPr>
        <p:spPr>
          <a:xfrm>
            <a:off x="7924800" y="5334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</a:t>
            </a:r>
            <a:endParaRPr lang="en-US" dirty="0"/>
          </a:p>
        </p:txBody>
      </p:sp>
      <p:sp>
        <p:nvSpPr>
          <p:cNvPr id="176" name="Rectangle 175">
            <a:hlinkClick r:id="rId49" action="ppaction://hlinksldjump"/>
          </p:cNvPr>
          <p:cNvSpPr/>
          <p:nvPr/>
        </p:nvSpPr>
        <p:spPr>
          <a:xfrm>
            <a:off x="7924800" y="6019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800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1600200" y="1524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Basic Terms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6200" y="1524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Moon Phases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3124200" y="1524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Space Terms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4648200" y="1524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Planets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6172200" y="1524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Facts and Figures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7696200" y="1524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Moon Phase Order</a:t>
            </a:r>
            <a:endParaRPr lang="en-US" dirty="0"/>
          </a:p>
        </p:txBody>
      </p:sp>
      <p:sp>
        <p:nvSpPr>
          <p:cNvPr id="57" name="Rectangle 56">
            <a:hlinkClick r:id="rId50" action="ppaction://hlinksldjump"/>
          </p:cNvPr>
          <p:cNvSpPr/>
          <p:nvPr/>
        </p:nvSpPr>
        <p:spPr>
          <a:xfrm>
            <a:off x="1828800" y="3276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direction the sun rises in.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east?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direction the sun sets in.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west?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counterclockwise.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direction does the Earth rotate?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the 1</a:t>
            </a:r>
            <a:r>
              <a:rPr lang="en-US" baseline="30000" dirty="0" smtClean="0"/>
              <a:t>st</a:t>
            </a:r>
            <a:r>
              <a:rPr lang="en-US" dirty="0" smtClean="0"/>
              <a:t> planet from the sun.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Mercury?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the 2</a:t>
            </a:r>
            <a:r>
              <a:rPr lang="en-US" baseline="30000" dirty="0" smtClean="0"/>
              <a:t>nd</a:t>
            </a:r>
            <a:r>
              <a:rPr lang="en-US" dirty="0" smtClean="0"/>
              <a:t> planet from the sun.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Venus?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the 3</a:t>
            </a:r>
            <a:r>
              <a:rPr lang="en-US" baseline="30000" dirty="0" smtClean="0"/>
              <a:t>rd</a:t>
            </a:r>
            <a:r>
              <a:rPr lang="en-US" dirty="0" smtClean="0"/>
              <a:t> planet from the sun.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Earth?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the 4</a:t>
            </a:r>
            <a:r>
              <a:rPr lang="en-US" baseline="30000" dirty="0" smtClean="0"/>
              <a:t>th</a:t>
            </a:r>
            <a:r>
              <a:rPr lang="en-US" dirty="0" smtClean="0"/>
              <a:t> planet from the sun.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Mars?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the 5</a:t>
            </a:r>
            <a:r>
              <a:rPr lang="en-US" baseline="30000" dirty="0" smtClean="0"/>
              <a:t>th</a:t>
            </a:r>
            <a:r>
              <a:rPr lang="en-US" dirty="0" smtClean="0"/>
              <a:t> planet from the sun.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Jupiter?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the 6</a:t>
            </a:r>
            <a:r>
              <a:rPr lang="en-US" baseline="30000" dirty="0" smtClean="0"/>
              <a:t>th</a:t>
            </a:r>
            <a:r>
              <a:rPr lang="en-US" dirty="0" smtClean="0"/>
              <a:t> planet from the sun.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Saturn?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the 7</a:t>
            </a:r>
            <a:r>
              <a:rPr lang="en-US" baseline="30000" dirty="0" smtClean="0"/>
              <a:t>th</a:t>
            </a:r>
            <a:r>
              <a:rPr lang="en-US" dirty="0" smtClean="0"/>
              <a:t> planet from the sun.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Uranus?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</a:t>
            </a:r>
            <a:r>
              <a:rPr lang="en-US" dirty="0" smtClean="0"/>
              <a:t>a reg</a:t>
            </a:r>
            <a:r>
              <a:rPr lang="en-US" dirty="0" smtClean="0"/>
              <a:t>ular shaped, large object that orbits the sun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a planet?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the 8</a:t>
            </a:r>
            <a:r>
              <a:rPr lang="en-US" baseline="30000" dirty="0" smtClean="0"/>
              <a:t>th</a:t>
            </a:r>
            <a:r>
              <a:rPr lang="en-US" dirty="0" smtClean="0"/>
              <a:t> planet from the sun.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Neptune?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three things that Earth has but other planets don’t that allows life on Earth.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liquid water, atmosphere</a:t>
            </a:r>
            <a:r>
              <a:rPr lang="en-US" smtClean="0"/>
              <a:t>, oxygen, </a:t>
            </a:r>
            <a:r>
              <a:rPr lang="en-US" dirty="0" smtClean="0"/>
              <a:t>and good temperatures?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the source of almost all the energy (heat and light) in our solar system.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the sun?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the direction the shadow will go compared to where the sun is.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the opposite?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a group of stars that make a pattern in the sky.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a constellation?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It is the next phase in this sequence...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                        ?</a:t>
            </a:r>
            <a:endParaRPr lang="en-US" dirty="0"/>
          </a:p>
        </p:txBody>
      </p:sp>
      <p:pic>
        <p:nvPicPr>
          <p:cNvPr id="4" name="Picture 3" descr="New Mo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7412" y="2286000"/>
            <a:ext cx="1823988" cy="1828800"/>
          </a:xfrm>
          <a:prstGeom prst="rect">
            <a:avLst/>
          </a:prstGeom>
        </p:spPr>
      </p:pic>
      <p:pic>
        <p:nvPicPr>
          <p:cNvPr id="5" name="Picture 4" descr="Waxing Cresc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2362200"/>
            <a:ext cx="1823987" cy="1828800"/>
          </a:xfrm>
          <a:prstGeom prst="rect">
            <a:avLst/>
          </a:prstGeom>
        </p:spPr>
      </p:pic>
      <p:pic>
        <p:nvPicPr>
          <p:cNvPr id="8" name="Picture 7" descr="First Quarte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4572000"/>
            <a:ext cx="1367991" cy="137160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It is the next phase in this sequence...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                        ?</a:t>
            </a:r>
            <a:endParaRPr lang="en-US" dirty="0"/>
          </a:p>
        </p:txBody>
      </p:sp>
      <p:pic>
        <p:nvPicPr>
          <p:cNvPr id="4" name="Picture 3" descr="New Mo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7412" y="2286000"/>
            <a:ext cx="1823987" cy="1828800"/>
          </a:xfrm>
          <a:prstGeom prst="rect">
            <a:avLst/>
          </a:prstGeom>
        </p:spPr>
      </p:pic>
      <p:pic>
        <p:nvPicPr>
          <p:cNvPr id="5" name="Picture 4" descr="Waxing Cresc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2362200"/>
            <a:ext cx="1823987" cy="1828799"/>
          </a:xfrm>
          <a:prstGeom prst="rect">
            <a:avLst/>
          </a:prstGeom>
        </p:spPr>
      </p:pic>
      <p:pic>
        <p:nvPicPr>
          <p:cNvPr id="8" name="Picture 7" descr="First Quarte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4572000"/>
            <a:ext cx="1367990" cy="137160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It is the next phase in this sequence...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                        ?</a:t>
            </a:r>
            <a:endParaRPr lang="en-US" dirty="0"/>
          </a:p>
        </p:txBody>
      </p:sp>
      <p:pic>
        <p:nvPicPr>
          <p:cNvPr id="4" name="Picture 3" descr="New Mo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7412" y="2286000"/>
            <a:ext cx="1823987" cy="1828800"/>
          </a:xfrm>
          <a:prstGeom prst="rect">
            <a:avLst/>
          </a:prstGeom>
        </p:spPr>
      </p:pic>
      <p:pic>
        <p:nvPicPr>
          <p:cNvPr id="5" name="Picture 4" descr="Waxing Cresc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2362200"/>
            <a:ext cx="1823987" cy="1828799"/>
          </a:xfrm>
          <a:prstGeom prst="rect">
            <a:avLst/>
          </a:prstGeom>
        </p:spPr>
      </p:pic>
      <p:pic>
        <p:nvPicPr>
          <p:cNvPr id="8" name="Picture 7" descr="First Quarte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4572000"/>
            <a:ext cx="1367990" cy="137160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It is the next phase in this sequence...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                        ?</a:t>
            </a:r>
            <a:endParaRPr lang="en-US" dirty="0"/>
          </a:p>
        </p:txBody>
      </p:sp>
      <p:pic>
        <p:nvPicPr>
          <p:cNvPr id="4" name="Picture 3" descr="New Mo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7412" y="2286000"/>
            <a:ext cx="1823987" cy="1828800"/>
          </a:xfrm>
          <a:prstGeom prst="rect">
            <a:avLst/>
          </a:prstGeom>
        </p:spPr>
      </p:pic>
      <p:pic>
        <p:nvPicPr>
          <p:cNvPr id="5" name="Picture 4" descr="Waxing Cresc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2362200"/>
            <a:ext cx="1823987" cy="1828799"/>
          </a:xfrm>
          <a:prstGeom prst="rect">
            <a:avLst/>
          </a:prstGeom>
        </p:spPr>
      </p:pic>
      <p:pic>
        <p:nvPicPr>
          <p:cNvPr id="8" name="Picture 7" descr="First Quarte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4572000"/>
            <a:ext cx="1367990" cy="137160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It is the next phase in this sequence...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                        ?</a:t>
            </a:r>
            <a:endParaRPr lang="en-US" dirty="0"/>
          </a:p>
        </p:txBody>
      </p:sp>
      <p:pic>
        <p:nvPicPr>
          <p:cNvPr id="4" name="Picture 3" descr="New Mo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7412" y="2286000"/>
            <a:ext cx="1823987" cy="1828800"/>
          </a:xfrm>
          <a:prstGeom prst="rect">
            <a:avLst/>
          </a:prstGeom>
        </p:spPr>
      </p:pic>
      <p:pic>
        <p:nvPicPr>
          <p:cNvPr id="5" name="Picture 4" descr="Waxing Cresc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2362200"/>
            <a:ext cx="1823987" cy="1828799"/>
          </a:xfrm>
          <a:prstGeom prst="rect">
            <a:avLst/>
          </a:prstGeom>
        </p:spPr>
      </p:pic>
      <p:pic>
        <p:nvPicPr>
          <p:cNvPr id="8" name="Picture 7" descr="First Quarte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4572000"/>
            <a:ext cx="1367990" cy="137160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the sun and all the objects revolving around the sun.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the solar system?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It is the next phase in this sequence...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                        ?</a:t>
            </a:r>
            <a:endParaRPr lang="en-US" dirty="0"/>
          </a:p>
        </p:txBody>
      </p:sp>
      <p:pic>
        <p:nvPicPr>
          <p:cNvPr id="4" name="Picture 3" descr="New Mo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7412" y="2286000"/>
            <a:ext cx="1823987" cy="1828800"/>
          </a:xfrm>
          <a:prstGeom prst="rect">
            <a:avLst/>
          </a:prstGeom>
        </p:spPr>
      </p:pic>
      <p:pic>
        <p:nvPicPr>
          <p:cNvPr id="5" name="Picture 4" descr="Waxing Cresc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2362200"/>
            <a:ext cx="1823987" cy="1828799"/>
          </a:xfrm>
          <a:prstGeom prst="rect">
            <a:avLst/>
          </a:prstGeom>
        </p:spPr>
      </p:pic>
      <p:pic>
        <p:nvPicPr>
          <p:cNvPr id="8" name="Picture 7" descr="First Quarte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4572000"/>
            <a:ext cx="1367990" cy="137160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It is the next phase in this sequence...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                        ?</a:t>
            </a:r>
            <a:endParaRPr lang="en-US" dirty="0"/>
          </a:p>
        </p:txBody>
      </p:sp>
      <p:pic>
        <p:nvPicPr>
          <p:cNvPr id="4" name="Picture 3" descr="New Mo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7412" y="2286000"/>
            <a:ext cx="1823987" cy="1828800"/>
          </a:xfrm>
          <a:prstGeom prst="rect">
            <a:avLst/>
          </a:prstGeom>
        </p:spPr>
      </p:pic>
      <p:pic>
        <p:nvPicPr>
          <p:cNvPr id="5" name="Picture 4" descr="Waxing Cresc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2362200"/>
            <a:ext cx="1823987" cy="1828799"/>
          </a:xfrm>
          <a:prstGeom prst="rect">
            <a:avLst/>
          </a:prstGeom>
        </p:spPr>
      </p:pic>
      <p:pic>
        <p:nvPicPr>
          <p:cNvPr id="8" name="Picture 7" descr="First Quarte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4572000"/>
            <a:ext cx="1367990" cy="137160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It is the next phase in this sequence...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                        ?</a:t>
            </a:r>
            <a:endParaRPr lang="en-US" dirty="0"/>
          </a:p>
        </p:txBody>
      </p:sp>
      <p:pic>
        <p:nvPicPr>
          <p:cNvPr id="4" name="Picture 3" descr="New Mo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7412" y="2286000"/>
            <a:ext cx="1823987" cy="1828800"/>
          </a:xfrm>
          <a:prstGeom prst="rect">
            <a:avLst/>
          </a:prstGeom>
        </p:spPr>
      </p:pic>
      <p:pic>
        <p:nvPicPr>
          <p:cNvPr id="5" name="Picture 4" descr="Waxing Cresc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2362200"/>
            <a:ext cx="1823987" cy="1828799"/>
          </a:xfrm>
          <a:prstGeom prst="rect">
            <a:avLst/>
          </a:prstGeom>
        </p:spPr>
      </p:pic>
      <p:pic>
        <p:nvPicPr>
          <p:cNvPr id="8" name="Picture 7" descr="First Quarte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4572000"/>
            <a:ext cx="1367990" cy="137160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a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shorter person picks the first category and point value.</a:t>
            </a:r>
          </a:p>
          <a:p>
            <a:r>
              <a:rPr lang="en-US" dirty="0" smtClean="0"/>
              <a:t>Click on the selected category and value.</a:t>
            </a:r>
          </a:p>
          <a:p>
            <a:r>
              <a:rPr lang="en-US" dirty="0" smtClean="0"/>
              <a:t>Both partners answer the statement with a question.</a:t>
            </a:r>
          </a:p>
          <a:p>
            <a:r>
              <a:rPr lang="en-US" dirty="0" smtClean="0"/>
              <a:t>Partners write the answer on their whiteboard.</a:t>
            </a:r>
          </a:p>
          <a:p>
            <a:r>
              <a:rPr lang="en-US" dirty="0" smtClean="0"/>
              <a:t>Click again to get the answer.</a:t>
            </a:r>
          </a:p>
          <a:p>
            <a:r>
              <a:rPr lang="en-US" dirty="0" smtClean="0"/>
              <a:t>Whoever is correct gets the points for the answer.  </a:t>
            </a:r>
          </a:p>
          <a:p>
            <a:r>
              <a:rPr lang="en-US" dirty="0" smtClean="0"/>
              <a:t>Write the points and category on a separate paper for each person who got the </a:t>
            </a:r>
            <a:r>
              <a:rPr lang="en-US" smtClean="0"/>
              <a:t>answer correct.</a:t>
            </a:r>
            <a:endParaRPr lang="en-US" dirty="0" smtClean="0"/>
          </a:p>
          <a:p>
            <a:r>
              <a:rPr lang="en-US" dirty="0" smtClean="0"/>
              <a:t>Click on the blue box in the lower right corner to get back to the main board.</a:t>
            </a:r>
          </a:p>
          <a:p>
            <a:r>
              <a:rPr lang="en-US" dirty="0" smtClean="0"/>
              <a:t>Take turns picking the category and point value.</a:t>
            </a:r>
          </a:p>
          <a:p>
            <a:r>
              <a:rPr lang="en-US" dirty="0" smtClean="0"/>
              <a:t>Continue until all categories and values are taken.</a:t>
            </a:r>
          </a:p>
          <a:p>
            <a:r>
              <a:rPr lang="en-US" dirty="0" smtClean="0"/>
              <a:t>The person with the most points at the end wins.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The shorter person from the class picks the first category and point value.</a:t>
            </a:r>
          </a:p>
          <a:p>
            <a:r>
              <a:rPr lang="en-US" sz="2000" dirty="0" smtClean="0"/>
              <a:t>Click on the selected category and value.</a:t>
            </a:r>
          </a:p>
          <a:p>
            <a:r>
              <a:rPr lang="en-US" sz="2000" dirty="0" smtClean="0"/>
              <a:t>Groups get in order from shortest to tallest.</a:t>
            </a:r>
          </a:p>
          <a:p>
            <a:r>
              <a:rPr lang="en-US" sz="2000" dirty="0" smtClean="0"/>
              <a:t>The shortest person in each group will be the first to answer the question.</a:t>
            </a:r>
          </a:p>
          <a:p>
            <a:r>
              <a:rPr lang="en-US" sz="2000" dirty="0" smtClean="0"/>
              <a:t>The person up in each group will answer the statement with a question.</a:t>
            </a:r>
          </a:p>
          <a:p>
            <a:r>
              <a:rPr lang="en-US" sz="2000" dirty="0" smtClean="0"/>
              <a:t>The person who is up in each group write the answer on their whiteboard.</a:t>
            </a:r>
          </a:p>
          <a:p>
            <a:r>
              <a:rPr lang="en-US" sz="2000" dirty="0" smtClean="0"/>
              <a:t>Click again to get the answer.</a:t>
            </a:r>
          </a:p>
          <a:p>
            <a:r>
              <a:rPr lang="en-US" sz="2000" dirty="0" smtClean="0"/>
              <a:t>Whoever is correct gets the points for the answer.</a:t>
            </a:r>
          </a:p>
          <a:p>
            <a:r>
              <a:rPr lang="en-US" sz="2000" dirty="0" smtClean="0"/>
              <a:t>Write the points and category on the board for each team who gets it correct.  </a:t>
            </a:r>
          </a:p>
          <a:p>
            <a:r>
              <a:rPr lang="en-US" sz="2000" dirty="0" smtClean="0"/>
              <a:t>Click on the blue box in the lower right corner to get back to the main board.</a:t>
            </a:r>
          </a:p>
          <a:p>
            <a:r>
              <a:rPr lang="en-US" sz="2000" dirty="0" smtClean="0"/>
              <a:t>Go from right to left from teams picking the category and point value.</a:t>
            </a:r>
          </a:p>
          <a:p>
            <a:r>
              <a:rPr lang="en-US" sz="2000" dirty="0" smtClean="0"/>
              <a:t>Continue until all categories and values are taken.</a:t>
            </a:r>
          </a:p>
          <a:p>
            <a:r>
              <a:rPr lang="en-US" sz="2000" dirty="0" smtClean="0"/>
              <a:t>The group with the most points at the end wins.</a:t>
            </a:r>
            <a:endParaRPr lang="en-US" sz="2000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an object that orbits around a larger body in the solar system.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a satellite?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a </a:t>
            </a:r>
            <a:r>
              <a:rPr lang="en-US" dirty="0" smtClean="0"/>
              <a:t>far away </a:t>
            </a:r>
            <a:r>
              <a:rPr lang="en-US" dirty="0" smtClean="0"/>
              <a:t>sun glowing from heat.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a star?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the 3</a:t>
            </a:r>
            <a:r>
              <a:rPr lang="en-US" baseline="30000" dirty="0" smtClean="0"/>
              <a:t>rd</a:t>
            </a:r>
            <a:r>
              <a:rPr lang="en-US" dirty="0" smtClean="0"/>
              <a:t> planet from the sun.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Earth?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 is </a:t>
            </a:r>
            <a:r>
              <a:rPr lang="en-US" dirty="0" smtClean="0"/>
              <a:t>a body that revolves around a planet.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a moon?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253</TotalTime>
  <Words>1065</Words>
  <Application>Microsoft Office PowerPoint</Application>
  <PresentationFormat>On-screen Show (4:3)</PresentationFormat>
  <Paragraphs>176</Paragraphs>
  <Slides>54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Astronomy Jeopardy</vt:lpstr>
      <vt:lpstr>Rules</vt:lpstr>
      <vt:lpstr>Slide 3</vt:lpstr>
      <vt:lpstr>It is a regular shaped, large object that orbits the sun.</vt:lpstr>
      <vt:lpstr>It is the sun and all the objects revolving around the sun.</vt:lpstr>
      <vt:lpstr>It is an object that orbits around a larger body in the solar system.</vt:lpstr>
      <vt:lpstr>It is a far away sun glowing from heat.</vt:lpstr>
      <vt:lpstr>It is the 3rd planet from the sun.</vt:lpstr>
      <vt:lpstr>It is a body that revolves around a planet.</vt:lpstr>
      <vt:lpstr>It is a star that is a source of light and heat for the planets in our solar system.</vt:lpstr>
      <vt:lpstr>It is the spinning of an object.</vt:lpstr>
      <vt:lpstr>It is the movement of an object in a regular path around another object.</vt:lpstr>
      <vt:lpstr>Slide 13</vt:lpstr>
      <vt:lpstr>Slide 14</vt:lpstr>
      <vt:lpstr>It is something that goes on and on; repeating.</vt:lpstr>
      <vt:lpstr>It is light that is bouncing off of an object or surface.</vt:lpstr>
      <vt:lpstr>It is the regular pattern of the shapes of the moon.</vt:lpstr>
      <vt:lpstr>It is the force that keeps planets in orbit around the sun.</vt:lpstr>
      <vt:lpstr>It takes 365 ¼ Earth days.</vt:lpstr>
      <vt:lpstr>It takes 29 Earth days.</vt:lpstr>
      <vt:lpstr>It takes 24 Earth hours.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The direction the sun rises in.</vt:lpstr>
      <vt:lpstr>The direction the sun sets in.</vt:lpstr>
      <vt:lpstr>It is counterclockwise.</vt:lpstr>
      <vt:lpstr>It is the 1st planet from the sun.</vt:lpstr>
      <vt:lpstr>It is the 2nd planet from the sun.</vt:lpstr>
      <vt:lpstr>It is the 3rd planet from the sun.</vt:lpstr>
      <vt:lpstr>It is the 4th planet from the sun.</vt:lpstr>
      <vt:lpstr>It is the 5th planet from the sun.</vt:lpstr>
      <vt:lpstr>It is the 6th planet from the sun.</vt:lpstr>
      <vt:lpstr>It is the 7th planet from the sun.</vt:lpstr>
      <vt:lpstr>It is the 8th planet from the sun.</vt:lpstr>
      <vt:lpstr>It is three things that Earth has but other planets don’t that allows life on Earth.</vt:lpstr>
      <vt:lpstr>It is the source of almost all the energy (heat and light) in our solar system.</vt:lpstr>
      <vt:lpstr>It is the direction the shadow will go compared to where the sun is.</vt:lpstr>
      <vt:lpstr>It is a group of stars that make a pattern in the sky.</vt:lpstr>
      <vt:lpstr>It is the next phase in this sequence...</vt:lpstr>
      <vt:lpstr>It is the next phase in this sequence...</vt:lpstr>
      <vt:lpstr>It is the next phase in this sequence...</vt:lpstr>
      <vt:lpstr>It is the next phase in this sequence...</vt:lpstr>
      <vt:lpstr>It is the next phase in this sequence...</vt:lpstr>
      <vt:lpstr>It is the next phase in this sequence...</vt:lpstr>
      <vt:lpstr>It is the next phase in this sequence...</vt:lpstr>
      <vt:lpstr>It is the next phase in this sequence...</vt:lpstr>
      <vt:lpstr>With a Partner</vt:lpstr>
      <vt:lpstr>With the Class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Astronomy Jeopardy</dc:title>
  <dc:creator> </dc:creator>
  <cp:lastModifiedBy> </cp:lastModifiedBy>
  <cp:revision>44</cp:revision>
  <dcterms:created xsi:type="dcterms:W3CDTF">2010-11-20T23:23:13Z</dcterms:created>
  <dcterms:modified xsi:type="dcterms:W3CDTF">2011-11-29T13:40:39Z</dcterms:modified>
</cp:coreProperties>
</file>